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2" r:id="rId4"/>
    <p:sldMasterId id="2147483886" r:id="rId5"/>
    <p:sldMasterId id="2147483889" r:id="rId6"/>
    <p:sldMasterId id="2147483894" r:id="rId7"/>
    <p:sldMasterId id="2147483896" r:id="rId8"/>
    <p:sldMasterId id="2147483902" r:id="rId9"/>
    <p:sldMasterId id="2147483908" r:id="rId10"/>
  </p:sldMasterIdLst>
  <p:notesMasterIdLst>
    <p:notesMasterId r:id="rId39"/>
  </p:notesMasterIdLst>
  <p:handoutMasterIdLst>
    <p:handoutMasterId r:id="rId40"/>
  </p:handoutMasterIdLst>
  <p:sldIdLst>
    <p:sldId id="905" r:id="rId11"/>
    <p:sldId id="258" r:id="rId12"/>
    <p:sldId id="323" r:id="rId13"/>
    <p:sldId id="876" r:id="rId14"/>
    <p:sldId id="877" r:id="rId15"/>
    <p:sldId id="898" r:id="rId16"/>
    <p:sldId id="864" r:id="rId17"/>
    <p:sldId id="897" r:id="rId18"/>
    <p:sldId id="894" r:id="rId19"/>
    <p:sldId id="896" r:id="rId20"/>
    <p:sldId id="886" r:id="rId21"/>
    <p:sldId id="887" r:id="rId22"/>
    <p:sldId id="888" r:id="rId23"/>
    <p:sldId id="891" r:id="rId24"/>
    <p:sldId id="899" r:id="rId25"/>
    <p:sldId id="872" r:id="rId26"/>
    <p:sldId id="870" r:id="rId27"/>
    <p:sldId id="892" r:id="rId28"/>
    <p:sldId id="900" r:id="rId29"/>
    <p:sldId id="895" r:id="rId30"/>
    <p:sldId id="901" r:id="rId31"/>
    <p:sldId id="902" r:id="rId32"/>
    <p:sldId id="903" r:id="rId33"/>
    <p:sldId id="904" r:id="rId34"/>
    <p:sldId id="906" r:id="rId35"/>
    <p:sldId id="907" r:id="rId36"/>
    <p:sldId id="908" r:id="rId37"/>
    <p:sldId id="909" r:id="rId38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9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et, Helen" initials="PH" lastIdx="16" clrIdx="0">
    <p:extLst>
      <p:ext uri="{19B8F6BF-5375-455C-9EA6-DF929625EA0E}">
        <p15:presenceInfo xmlns:p15="http://schemas.microsoft.com/office/powerpoint/2012/main" userId="S-1-5-21-2466398070-2538261035-4223726917-1930" providerId="AD"/>
      </p:ext>
    </p:extLst>
  </p:cmAuthor>
  <p:cmAuthor id="2" name="EEF Trial" initials="ET" lastIdx="1" clrIdx="1">
    <p:extLst>
      <p:ext uri="{19B8F6BF-5375-455C-9EA6-DF929625EA0E}">
        <p15:presenceInfo xmlns:p15="http://schemas.microsoft.com/office/powerpoint/2012/main" userId="EEF Tria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E63"/>
    <a:srgbClr val="CC99FF"/>
    <a:srgbClr val="915F9E"/>
    <a:srgbClr val="04AAB9"/>
    <a:srgbClr val="FAAD1F"/>
    <a:srgbClr val="D83C69"/>
    <a:srgbClr val="0094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824" autoAdjust="0"/>
    <p:restoredTop sz="95097" autoAdjust="0"/>
  </p:normalViewPr>
  <p:slideViewPr>
    <p:cSldViewPr>
      <p:cViewPr varScale="1">
        <p:scale>
          <a:sx n="110" d="100"/>
          <a:sy n="110" d="100"/>
        </p:scale>
        <p:origin x="126" y="138"/>
      </p:cViewPr>
      <p:guideLst>
        <p:guide orient="horz" pos="349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970"/>
    </p:cViewPr>
  </p:sorterViewPr>
  <p:notesViewPr>
    <p:cSldViewPr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0" Type="http://schemas.openxmlformats.org/officeDocument/2006/relationships/slide" Target="slides/slide10.xml"/><Relationship Id="rId41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AC879ED4-EA47-42E6-8621-E33B29BA8F9D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ABCF0BB8-C432-471E-A239-C23E506A7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8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9795948-3CA7-4AB0-82CD-4756782276CE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2875" y="768350"/>
            <a:ext cx="68183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FDFDAC55-FB6F-4094-ABB4-E69111394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752">
              <a:defRPr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90752">
              <a:defRPr/>
            </a:pPr>
            <a:fld id="{FDFDAC55-FB6F-4094-ABB4-E691113947D1}" type="slidenum">
              <a:rPr lang="en-GB">
                <a:solidFill>
                  <a:prstClr val="black"/>
                </a:solidFill>
                <a:latin typeface="Calibri"/>
              </a:rPr>
              <a:pPr defTabSz="990752">
                <a:defRPr/>
              </a:pPr>
              <a:t>2</a:t>
            </a:fld>
            <a:endParaRPr lang="en-GB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5675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FDAC55-FB6F-4094-ABB4-E691113947D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640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983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B4F3D-EF32-5F58-00B2-EEFAA4713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CC1BF5-9636-CDC7-81F9-5F08EBC1F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A84C2B-52B9-08C2-823A-A335D7917B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95D3C-0DAB-DC2C-9080-F9C26BF65B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FDAC55-FB6F-4094-ABB4-E691113947D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37794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3CBC9E-2F24-E23E-FDEE-456C22510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726045-21B8-549B-24BA-CF9DA27D6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B10916-0503-0B70-9C17-5A617484C0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C7AEDC-B78C-1643-36F9-814BEA653C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FDAC55-FB6F-4094-ABB4-E691113947D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8140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BBE6F-E1C8-2A0E-61E0-19261B6AF0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720231-30FF-F2AB-9B5C-D6566A266E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C53E2A-E565-0FF7-B7C3-70AA37EF41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CBF39E-F4EB-48C6-AD92-6E991F9DF4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FDAC55-FB6F-4094-ABB4-E691113947D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370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93B73C-67A9-E06A-8D48-AE45FA9BD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C46F66-FA0F-F0AE-DE3A-EBFB9BD5A6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EDB824-219A-1374-6450-F00427A675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BBCC84-924F-E314-4D7D-D0F2026F51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934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1DD1BE-A280-CF5A-BFC2-65C6107BB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4BC7D7-BB8F-8DD5-9160-8309FC17DB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9FD52B-0A74-F053-BF96-A023403829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C6E8C-A51B-48D3-057B-1C14337DF7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073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66628-D144-5C84-79CD-997435E06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7E1A31-8FA1-8AB0-2614-236208E6BA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432C63-C22A-FA42-D497-C484A33FC7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734B49-B7FC-CD93-28FE-D49F60755B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49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E1192-728E-9D90-8119-12A04143D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678AF6-CFEA-8448-DCA7-FE9679A2A0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A0119-00C9-293D-2632-FA1C506D55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18550F-9C2D-AAE2-BB12-955E707879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9220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75FC8-87BD-D47D-2440-F80195447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528981-1261-9C17-AD39-CD85542538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876BB1-23E7-DBDE-4933-FC1B3B300B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923D0F-6AE8-8555-5090-5153518536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95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72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3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16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00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8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08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2"/>
            <a:ext cx="5486400" cy="30173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948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3" y="2937934"/>
            <a:ext cx="5181600" cy="908050"/>
          </a:xfrm>
          <a:prstGeom prst="rect">
            <a:avLst/>
          </a:prstGeo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3" y="1937811"/>
            <a:ext cx="5181600" cy="1000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286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457223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 marL="685835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914446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143057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371668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60028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828892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60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2"/>
            <a:ext cx="2692400" cy="3017309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2"/>
            <a:ext cx="2692400" cy="3017309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428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1" y="1023409"/>
            <a:ext cx="2693459" cy="42650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200" b="1"/>
            </a:lvl1pPr>
            <a:lvl2pPr marL="228611" indent="0">
              <a:buNone/>
              <a:defRPr sz="1000" b="1"/>
            </a:lvl2pPr>
            <a:lvl3pPr marL="457223" indent="0">
              <a:buNone/>
              <a:defRPr sz="900" b="1"/>
            </a:lvl3pPr>
            <a:lvl4pPr marL="685835" indent="0">
              <a:buNone/>
              <a:defRPr sz="800" b="1"/>
            </a:lvl4pPr>
            <a:lvl5pPr marL="914446" indent="0">
              <a:buNone/>
              <a:defRPr sz="800" b="1"/>
            </a:lvl5pPr>
            <a:lvl6pPr marL="1143057" indent="0">
              <a:buNone/>
              <a:defRPr sz="800" b="1"/>
            </a:lvl6pPr>
            <a:lvl7pPr marL="1371668" indent="0">
              <a:buNone/>
              <a:defRPr sz="800" b="1"/>
            </a:lvl7pPr>
            <a:lvl8pPr marL="1600280" indent="0">
              <a:buNone/>
              <a:defRPr sz="800" b="1"/>
            </a:lvl8pPr>
            <a:lvl9pPr marL="1828892" indent="0">
              <a:buNone/>
              <a:defRPr sz="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1" y="1449917"/>
            <a:ext cx="2693459" cy="263419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200" b="1"/>
            </a:lvl1pPr>
            <a:lvl2pPr marL="228611" indent="0">
              <a:buNone/>
              <a:defRPr sz="1000" b="1"/>
            </a:lvl2pPr>
            <a:lvl3pPr marL="457223" indent="0">
              <a:buNone/>
              <a:defRPr sz="900" b="1"/>
            </a:lvl3pPr>
            <a:lvl4pPr marL="685835" indent="0">
              <a:buNone/>
              <a:defRPr sz="800" b="1"/>
            </a:lvl4pPr>
            <a:lvl5pPr marL="914446" indent="0">
              <a:buNone/>
              <a:defRPr sz="800" b="1"/>
            </a:lvl5pPr>
            <a:lvl6pPr marL="1143057" indent="0">
              <a:buNone/>
              <a:defRPr sz="800" b="1"/>
            </a:lvl6pPr>
            <a:lvl7pPr marL="1371668" indent="0">
              <a:buNone/>
              <a:defRPr sz="800" b="1"/>
            </a:lvl7pPr>
            <a:lvl8pPr marL="1600280" indent="0">
              <a:buNone/>
              <a:defRPr sz="800" b="1"/>
            </a:lvl8pPr>
            <a:lvl9pPr marL="1828892" indent="0">
              <a:buNone/>
              <a:defRPr sz="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836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814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93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182033"/>
            <a:ext cx="2005543" cy="774700"/>
          </a:xfrm>
          <a:prstGeom prst="rect">
            <a:avLst/>
          </a:prstGeo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9" y="182036"/>
            <a:ext cx="3407833" cy="39020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1" y="956736"/>
            <a:ext cx="2005543" cy="3127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/>
            </a:lvl1pPr>
            <a:lvl2pPr marL="228611" indent="0">
              <a:buNone/>
              <a:defRPr sz="600"/>
            </a:lvl2pPr>
            <a:lvl3pPr marL="457223" indent="0">
              <a:buNone/>
              <a:defRPr sz="500"/>
            </a:lvl3pPr>
            <a:lvl4pPr marL="685835" indent="0">
              <a:buNone/>
              <a:defRPr sz="450"/>
            </a:lvl4pPr>
            <a:lvl5pPr marL="914446" indent="0">
              <a:buNone/>
              <a:defRPr sz="450"/>
            </a:lvl5pPr>
            <a:lvl6pPr marL="1143057" indent="0">
              <a:buNone/>
              <a:defRPr sz="450"/>
            </a:lvl6pPr>
            <a:lvl7pPr marL="1371668" indent="0">
              <a:buNone/>
              <a:defRPr sz="450"/>
            </a:lvl7pPr>
            <a:lvl8pPr marL="1600280" indent="0">
              <a:buNone/>
              <a:defRPr sz="450"/>
            </a:lvl8pPr>
            <a:lvl9pPr marL="1828892" indent="0">
              <a:buNone/>
              <a:defRPr sz="4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71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2"/>
            <a:ext cx="3657600" cy="377825"/>
          </a:xfrm>
          <a:prstGeom prst="rect">
            <a:avLst/>
          </a:prstGeo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228611" indent="0">
              <a:buNone/>
              <a:defRPr sz="1400"/>
            </a:lvl2pPr>
            <a:lvl3pPr marL="457223" indent="0">
              <a:buNone/>
              <a:defRPr sz="1200"/>
            </a:lvl3pPr>
            <a:lvl4pPr marL="685835" indent="0">
              <a:buNone/>
              <a:defRPr sz="1000"/>
            </a:lvl4pPr>
            <a:lvl5pPr marL="914446" indent="0">
              <a:buNone/>
              <a:defRPr sz="1000"/>
            </a:lvl5pPr>
            <a:lvl6pPr marL="1143057" indent="0">
              <a:buNone/>
              <a:defRPr sz="1000"/>
            </a:lvl6pPr>
            <a:lvl7pPr marL="1371668" indent="0">
              <a:buNone/>
              <a:defRPr sz="1000"/>
            </a:lvl7pPr>
            <a:lvl8pPr marL="1600280" indent="0">
              <a:buNone/>
              <a:defRPr sz="1000"/>
            </a:lvl8pPr>
            <a:lvl9pPr marL="1828892" indent="0">
              <a:buNone/>
              <a:defRPr sz="1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7"/>
            <a:ext cx="3657600" cy="5365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00"/>
            </a:lvl1pPr>
            <a:lvl2pPr marL="228611" indent="0">
              <a:buNone/>
              <a:defRPr sz="600"/>
            </a:lvl2pPr>
            <a:lvl3pPr marL="457223" indent="0">
              <a:buNone/>
              <a:defRPr sz="500"/>
            </a:lvl3pPr>
            <a:lvl4pPr marL="685835" indent="0">
              <a:buNone/>
              <a:defRPr sz="450"/>
            </a:lvl4pPr>
            <a:lvl5pPr marL="914446" indent="0">
              <a:buNone/>
              <a:defRPr sz="450"/>
            </a:lvl5pPr>
            <a:lvl6pPr marL="1143057" indent="0">
              <a:buNone/>
              <a:defRPr sz="450"/>
            </a:lvl6pPr>
            <a:lvl7pPr marL="1371668" indent="0">
              <a:buNone/>
              <a:defRPr sz="450"/>
            </a:lvl7pPr>
            <a:lvl8pPr marL="1600280" indent="0">
              <a:buNone/>
              <a:defRPr sz="450"/>
            </a:lvl8pPr>
            <a:lvl9pPr marL="1828892" indent="0">
              <a:buNone/>
              <a:defRPr sz="4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419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066802"/>
            <a:ext cx="5486400" cy="301730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239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4"/>
            <a:ext cx="1371600" cy="390101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4"/>
            <a:ext cx="4013200" cy="39010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2800" y="4237569"/>
            <a:ext cx="1930400" cy="243417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800" y="4237569"/>
            <a:ext cx="1422400" cy="243417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998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9384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0743E2-DC0F-4E97-A848-BD473525F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0C77A7-63F0-47F3-9EA1-3B483C3E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27487E-B08F-4D44-87B9-62E949BB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7768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98334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0743E2-DC0F-4E97-A848-BD473525F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0C77A7-63F0-47F3-9EA1-3B483C3E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27487E-B08F-4D44-87B9-62E949BB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9310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5268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7306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0743E2-DC0F-4E97-A848-BD473525F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0C77A7-63F0-47F3-9EA1-3B483C3E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27487E-B08F-4D44-87B9-62E949BB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408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7BC60-D79C-4F02-A3BD-AE319D5BD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9C709-0506-46A6-B31C-AD854A3E1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2EF57-698E-4C96-BDF1-0EA54C4D3F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E8DD6E-C9E3-4B46-A4B5-C634CD3E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DC69AF-97D7-4439-BAF8-C98FFA4D3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754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56658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9554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0743E2-DC0F-4E97-A848-BD473525F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0C77A7-63F0-47F3-9EA1-3B483C3E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27487E-B08F-4D44-87B9-62E949BB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590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3B316-9E67-4F79-DE26-9852E2287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B0E2B1-527F-75C7-AD37-3E8E7DF9F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CADDD3-C980-8506-D58E-9933D1844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2117F-9A23-FF41-B62C-BDD29ACC3414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89D463-585B-31BF-036F-A17151347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7E9B3-1650-4CD8-1A47-B6F088A9F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0C06-2466-7B43-B287-800A92BF7C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60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2373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0743E2-DC0F-4E97-A848-BD473525F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0C77A7-63F0-47F3-9EA1-3B483C3E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27487E-B08F-4D44-87B9-62E949BB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0750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861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2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group of people holding a toy&#10;&#10;Description automatically generated with medium confidence">
            <a:extLst>
              <a:ext uri="{FF2B5EF4-FFF2-40B4-BE49-F238E27FC236}">
                <a16:creationId xmlns:a16="http://schemas.microsoft.com/office/drawing/2014/main" id="{F9C0F7BF-8AC6-F878-0F08-3EB9337A972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591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</p:sldLayoutIdLst>
  <p:txStyles>
    <p:titleStyle>
      <a:lvl1pPr algn="ctr" defTabSz="457223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8" indent="-171458" algn="l" defTabSz="457223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71494" indent="-142883" algn="l" defTabSz="457223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29" indent="-114306" algn="l" defTabSz="45722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40" indent="-114306" algn="l" defTabSz="457223" rtl="0" eaLnBrk="1" latinLnBrk="0" hangingPunct="1">
        <a:spcBef>
          <a:spcPct val="20000"/>
        </a:spcBef>
        <a:buFont typeface="Arial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52" indent="-114306" algn="l" defTabSz="457223" rtl="0" eaLnBrk="1" latinLnBrk="0" hangingPunct="1">
        <a:spcBef>
          <a:spcPct val="20000"/>
        </a:spcBef>
        <a:buFont typeface="Arial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63" indent="-114306" algn="l" defTabSz="457223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74" indent="-114306" algn="l" defTabSz="457223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86" indent="-114306" algn="l" defTabSz="457223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98" indent="-114306" algn="l" defTabSz="457223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11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23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35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46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57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68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80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92" algn="l" defTabSz="457223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40" userDrawn="1">
          <p15:clr>
            <a:srgbClr val="F26B43"/>
          </p15:clr>
        </p15:guide>
        <p15:guide id="2" pos="76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3EAE3373-7E4A-1CCE-1AF8-937B6198E0E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01B9A-DC55-4298-9A91-1455CA3F7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1E404-3379-4ABB-8579-542C938E4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2B9A2-5A31-4FA6-A2D2-DFD920FFA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 descr="Icon&#10;&#10;Description automatically generated with low confidence">
            <a:extLst>
              <a:ext uri="{FF2B5EF4-FFF2-40B4-BE49-F238E27FC236}">
                <a16:creationId xmlns:a16="http://schemas.microsoft.com/office/drawing/2014/main" id="{55758009-0812-28E3-C7AE-5C141A2C08F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227366" y="444949"/>
            <a:ext cx="1598943" cy="39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11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3EAE3373-7E4A-1CCE-1AF8-937B6198E0E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01B9A-DC55-4298-9A91-1455CA3F7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1E404-3379-4ABB-8579-542C938E4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2B9A2-5A31-4FA6-A2D2-DFD920FFA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 descr="Icon&#10;&#10;Description automatically generated with low confidence">
            <a:extLst>
              <a:ext uri="{FF2B5EF4-FFF2-40B4-BE49-F238E27FC236}">
                <a16:creationId xmlns:a16="http://schemas.microsoft.com/office/drawing/2014/main" id="{55758009-0812-28E3-C7AE-5C141A2C08F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227366" y="444949"/>
            <a:ext cx="1598943" cy="39648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A086101-C0C0-30F7-299B-8C29F4EA92AA}"/>
              </a:ext>
            </a:extLst>
          </p:cNvPr>
          <p:cNvSpPr/>
          <p:nvPr userDrawn="1"/>
        </p:nvSpPr>
        <p:spPr>
          <a:xfrm>
            <a:off x="365693" y="278067"/>
            <a:ext cx="9495979" cy="7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2171399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id="{E196291E-3A7A-A52D-F233-BFFB5C8FE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r="111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8C789B7-6EF1-CD19-E51D-CE202D23052F}"/>
              </a:ext>
            </a:extLst>
          </p:cNvPr>
          <p:cNvCxnSpPr>
            <a:cxnSpLocks/>
          </p:cNvCxnSpPr>
          <p:nvPr userDrawn="1"/>
        </p:nvCxnSpPr>
        <p:spPr>
          <a:xfrm>
            <a:off x="295155" y="6082507"/>
            <a:ext cx="1022044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E553128-061C-9C10-A11B-1DFAE4095F85}"/>
              </a:ext>
            </a:extLst>
          </p:cNvPr>
          <p:cNvSpPr/>
          <p:nvPr userDrawn="1"/>
        </p:nvSpPr>
        <p:spPr>
          <a:xfrm>
            <a:off x="1161690" y="1224400"/>
            <a:ext cx="9868619" cy="375896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1D8E15-6F1F-0B61-E909-CD345A46B92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370418" y="6106545"/>
            <a:ext cx="2274103" cy="5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73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Biotif 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Biotif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Biotif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Biotif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Biotif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Biotif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3EAE3373-7E4A-1CCE-1AF8-937B6198E0E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01B9A-DC55-4298-9A91-1455CA3F7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1E404-3379-4ABB-8579-542C938E4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2B9A2-5A31-4FA6-A2D2-DFD920FFA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  <p:pic>
        <p:nvPicPr>
          <p:cNvPr id="12" name="Picture 11" descr="A picture containing logo&#10;&#10;Description automatically generated">
            <a:extLst>
              <a:ext uri="{FF2B5EF4-FFF2-40B4-BE49-F238E27FC236}">
                <a16:creationId xmlns:a16="http://schemas.microsoft.com/office/drawing/2014/main" id="{EC16EE2B-541D-763A-0765-1F993315EAAD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809685" y="460629"/>
            <a:ext cx="1016623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78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900" r:id="rId3"/>
    <p:sldLayoutId id="21474839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E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3EAE3373-7E4A-1CCE-1AF8-937B6198E0E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01B9A-DC55-4298-9A91-1455CA3F7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1E404-3379-4ABB-8579-542C938E4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2B9A2-5A31-4FA6-A2D2-DFD920FFA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086101-C0C0-30F7-299B-8C29F4EA92AA}"/>
              </a:ext>
            </a:extLst>
          </p:cNvPr>
          <p:cNvSpPr/>
          <p:nvPr userDrawn="1"/>
        </p:nvSpPr>
        <p:spPr>
          <a:xfrm>
            <a:off x="365692" y="278067"/>
            <a:ext cx="10078301" cy="7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picture containing logo&#10;&#10;Description automatically generated">
            <a:extLst>
              <a:ext uri="{FF2B5EF4-FFF2-40B4-BE49-F238E27FC236}">
                <a16:creationId xmlns:a16="http://schemas.microsoft.com/office/drawing/2014/main" id="{EC16EE2B-541D-763A-0765-1F993315EAA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809685" y="460629"/>
            <a:ext cx="1016623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3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3EAE3373-7E4A-1CCE-1AF8-937B6198E0E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01B9A-DC55-4298-9A91-1455CA3F7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30797-F82F-45D0-8FEF-B6D5BAE1065A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D1E404-3379-4ABB-8579-542C938E4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2B9A2-5A31-4FA6-A2D2-DFD920FFA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86380-0944-48B0-B081-D50A6C8E8AA7}" type="slidenum">
              <a:rPr lang="en-GB" smtClean="0"/>
              <a:t>‹#›</a:t>
            </a:fld>
            <a:endParaRPr lang="en-GB"/>
          </a:p>
        </p:txBody>
      </p:sp>
      <p:pic>
        <p:nvPicPr>
          <p:cNvPr id="12" name="Picture 11" descr="A picture containing logo&#10;&#10;Description automatically generated">
            <a:extLst>
              <a:ext uri="{FF2B5EF4-FFF2-40B4-BE49-F238E27FC236}">
                <a16:creationId xmlns:a16="http://schemas.microsoft.com/office/drawing/2014/main" id="{EC16EE2B-541D-763A-0765-1F993315EAA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809685" y="460629"/>
            <a:ext cx="1016623" cy="36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492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0.png"/><Relationship Id="rId4" Type="http://schemas.openxmlformats.org/officeDocument/2006/relationships/image" Target="../media/image6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2EA072-1618-35C9-A547-733B3019A4A6}"/>
              </a:ext>
            </a:extLst>
          </p:cNvPr>
          <p:cNvSpPr txBox="1"/>
          <p:nvPr/>
        </p:nvSpPr>
        <p:spPr>
          <a:xfrm>
            <a:off x="155433" y="797510"/>
            <a:ext cx="118811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b="1" u="sng" dirty="0"/>
              <a:t>Guidance for teachers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800" b="1" u="sng" dirty="0"/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/>
              <a:t>We have provided possible slides that you may wish to use when holding a workshop for parents of children who will be starting school in September.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800" dirty="0"/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/>
              <a:t>Please do edit these slides as you see fit to make them the most suitable for your school and how you teach maths in your setting.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800" dirty="0"/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/>
              <a:t>Please feel free to hide or change any slides that are not relevant to your school.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800" dirty="0"/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/>
              <a:t>There are a couple of slides towards the end that will inform parents about what the EEF Reception Maths Jigsaw Trial is and what it involves.</a:t>
            </a:r>
          </a:p>
        </p:txBody>
      </p:sp>
    </p:spTree>
    <p:extLst>
      <p:ext uri="{BB962C8B-B14F-4D97-AF65-F5344CB8AC3E}">
        <p14:creationId xmlns:p14="http://schemas.microsoft.com/office/powerpoint/2010/main" val="150514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895600" y="3782402"/>
            <a:ext cx="6400800" cy="11587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4000" dirty="0">
              <a:solidFill>
                <a:prstClr val="black">
                  <a:lumMod val="65000"/>
                  <a:lumOff val="35000"/>
                </a:prstClr>
              </a:solidFill>
              <a:latin typeface="Gill Sans MT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A7FFB6-3266-37C4-26F4-7DFDF545C49E}"/>
              </a:ext>
            </a:extLst>
          </p:cNvPr>
          <p:cNvSpPr txBox="1"/>
          <p:nvPr/>
        </p:nvSpPr>
        <p:spPr>
          <a:xfrm>
            <a:off x="3631124" y="2127695"/>
            <a:ext cx="79556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dirty="0">
                <a:solidFill>
                  <a:prstClr val="white"/>
                </a:solidFill>
              </a:rPr>
              <a:t>Reception Maths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dirty="0">
                <a:solidFill>
                  <a:prstClr val="white"/>
                </a:solidFill>
              </a:rPr>
              <a:t>Parent workshop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343DB0-3C85-73D8-294C-1A4E1747C3CB}"/>
              </a:ext>
            </a:extLst>
          </p:cNvPr>
          <p:cNvSpPr txBox="1"/>
          <p:nvPr/>
        </p:nvSpPr>
        <p:spPr>
          <a:xfrm>
            <a:off x="5553877" y="4107954"/>
            <a:ext cx="6032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prstClr val="white"/>
                </a:solidFill>
              </a:rPr>
              <a:t>Name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4866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AF3074E-2691-A20C-BC56-8A72A680A9FE}"/>
              </a:ext>
            </a:extLst>
          </p:cNvPr>
          <p:cNvSpPr/>
          <p:nvPr/>
        </p:nvSpPr>
        <p:spPr>
          <a:xfrm>
            <a:off x="382186" y="1480321"/>
            <a:ext cx="5295791" cy="707443"/>
          </a:xfrm>
          <a:prstGeom prst="roundRect">
            <a:avLst/>
          </a:prstGeom>
          <a:solidFill>
            <a:schemeClr val="accent1">
              <a:lumMod val="20000"/>
              <a:lumOff val="80000"/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develop a strong grounding in number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DA3470B-5D58-2FC5-6653-4C543B059AC0}"/>
              </a:ext>
            </a:extLst>
          </p:cNvPr>
          <p:cNvSpPr/>
          <p:nvPr/>
        </p:nvSpPr>
        <p:spPr>
          <a:xfrm>
            <a:off x="387512" y="2404205"/>
            <a:ext cx="5295791" cy="707444"/>
          </a:xfrm>
          <a:prstGeom prst="roundRect">
            <a:avLst/>
          </a:prstGeom>
          <a:solidFill>
            <a:schemeClr val="accent1">
              <a:lumMod val="20000"/>
              <a:lumOff val="80000"/>
              <a:alpha val="14902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develop a deep understanding of the numbers to 10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79C98CD-EB0D-070D-5854-7F3409F2CBE5}"/>
              </a:ext>
            </a:extLst>
          </p:cNvPr>
          <p:cNvSpPr/>
          <p:nvPr/>
        </p:nvSpPr>
        <p:spPr>
          <a:xfrm>
            <a:off x="382186" y="3328090"/>
            <a:ext cx="5295791" cy="707444"/>
          </a:xfrm>
          <a:prstGeom prst="roundRect">
            <a:avLst/>
          </a:prstGeom>
          <a:solidFill>
            <a:schemeClr val="accent1">
              <a:lumMod val="20000"/>
              <a:lumOff val="80000"/>
              <a:alpha val="14902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 the relationships between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649C8C-AD7E-6F1D-3255-94C2DDCDEA3D}"/>
              </a:ext>
            </a:extLst>
          </p:cNvPr>
          <p:cNvSpPr txBox="1"/>
          <p:nvPr/>
        </p:nvSpPr>
        <p:spPr>
          <a:xfrm>
            <a:off x="301802" y="701247"/>
            <a:ext cx="7405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maths curriculum should allow children to …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DD48F79-ECC2-8699-A9C6-1C416AEF55FA}"/>
              </a:ext>
            </a:extLst>
          </p:cNvPr>
          <p:cNvSpPr/>
          <p:nvPr/>
        </p:nvSpPr>
        <p:spPr>
          <a:xfrm>
            <a:off x="383471" y="4251975"/>
            <a:ext cx="5323016" cy="707443"/>
          </a:xfrm>
          <a:prstGeom prst="roundRect">
            <a:avLst/>
          </a:prstGeom>
          <a:solidFill>
            <a:schemeClr val="accent1">
              <a:lumMod val="20000"/>
              <a:lumOff val="80000"/>
              <a:alpha val="14902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 the patterns within numbers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CF6DF31-2178-E707-75CC-E1BC296B3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204" y="1647586"/>
            <a:ext cx="2911687" cy="4068452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44D1E25-6E92-C518-E3B2-02A52ACCE9DA}"/>
              </a:ext>
            </a:extLst>
          </p:cNvPr>
          <p:cNvSpPr/>
          <p:nvPr/>
        </p:nvSpPr>
        <p:spPr>
          <a:xfrm>
            <a:off x="397083" y="5175859"/>
            <a:ext cx="5295791" cy="707443"/>
          </a:xfrm>
          <a:prstGeom prst="roundRect">
            <a:avLst/>
          </a:prstGeom>
          <a:solidFill>
            <a:schemeClr val="accent1">
              <a:lumMod val="20000"/>
              <a:lumOff val="80000"/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Develop</a:t>
            </a:r>
            <a:r>
              <a:rPr kumimoji="0" lang="en-GB" sz="1800" b="0" i="0" u="none" strike="noStrike" kern="1200" cap="none" spc="0" normalizeH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spatial reasoning skills, including within shape, space and measures.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F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47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75118E-5F4F-441A-4913-6F9ADB8F3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621" y="1556472"/>
            <a:ext cx="3132348" cy="443915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3D12C8-6116-635F-6D75-F85CE9FC203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76"/>
          <a:stretch/>
        </p:blipFill>
        <p:spPr>
          <a:xfrm>
            <a:off x="3755740" y="1633019"/>
            <a:ext cx="6517814" cy="4286063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CDEDCD-746D-BD36-47EA-26378AD468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13" r="3796"/>
          <a:stretch/>
        </p:blipFill>
        <p:spPr>
          <a:xfrm rot="456445">
            <a:off x="9136076" y="1345341"/>
            <a:ext cx="2590071" cy="519319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380C1D-61F5-6974-A044-7EE11D403324}"/>
              </a:ext>
            </a:extLst>
          </p:cNvPr>
          <p:cNvSpPr txBox="1"/>
          <p:nvPr/>
        </p:nvSpPr>
        <p:spPr>
          <a:xfrm>
            <a:off x="512956" y="369495"/>
            <a:ext cx="823348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Birth to 5 matters</a:t>
            </a:r>
          </a:p>
        </p:txBody>
      </p:sp>
    </p:spTree>
    <p:extLst>
      <p:ext uri="{BB962C8B-B14F-4D97-AF65-F5344CB8AC3E}">
        <p14:creationId xmlns:p14="http://schemas.microsoft.com/office/powerpoint/2010/main" val="241960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0A63E-DBE2-D6A9-8A76-2DB139708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FDA4FE6-5D61-A657-AF6F-B4CA6354FD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6" b="2006"/>
          <a:stretch/>
        </p:blipFill>
        <p:spPr>
          <a:xfrm>
            <a:off x="4763852" y="1304764"/>
            <a:ext cx="5803634" cy="3816424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492FBC-B7A3-4EC4-7E54-F162322BE94D}"/>
              </a:ext>
            </a:extLst>
          </p:cNvPr>
          <p:cNvSpPr txBox="1"/>
          <p:nvPr/>
        </p:nvSpPr>
        <p:spPr>
          <a:xfrm>
            <a:off x="512956" y="369495"/>
            <a:ext cx="823348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Development matters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53FE1E-3478-E442-2BB8-85BCE7696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356" y="1984515"/>
            <a:ext cx="4095755" cy="288897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B774B4-FFF1-9E11-458B-6CAA83667A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8" b="747"/>
          <a:stretch/>
        </p:blipFill>
        <p:spPr>
          <a:xfrm>
            <a:off x="6168008" y="2240868"/>
            <a:ext cx="5639380" cy="3816424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891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C32825-BB21-5442-B001-46C6CD22C7F4}"/>
              </a:ext>
            </a:extLst>
          </p:cNvPr>
          <p:cNvSpPr txBox="1"/>
          <p:nvPr/>
        </p:nvSpPr>
        <p:spPr>
          <a:xfrm>
            <a:off x="3215680" y="2505670"/>
            <a:ext cx="5796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/>
              <a:t>Finding how many</a:t>
            </a:r>
          </a:p>
        </p:txBody>
      </p:sp>
    </p:spTree>
    <p:extLst>
      <p:ext uri="{BB962C8B-B14F-4D97-AF65-F5344CB8AC3E}">
        <p14:creationId xmlns:p14="http://schemas.microsoft.com/office/powerpoint/2010/main" val="992018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310AE-85EF-D632-5129-01934B2FD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4C9FEF1-2616-529E-086B-7884A69B4D32}"/>
              </a:ext>
            </a:extLst>
          </p:cNvPr>
          <p:cNvSpPr/>
          <p:nvPr/>
        </p:nvSpPr>
        <p:spPr>
          <a:xfrm>
            <a:off x="-24680" y="0"/>
            <a:ext cx="6096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srgbClr val="FFFFFF"/>
                </a:solidFill>
                <a:latin typeface="Calibri" panose="020F0502020204030204"/>
              </a:rPr>
              <a:t>Subitising is </a:t>
            </a:r>
            <a:r>
              <a:rPr lang="en-GB" sz="2400" dirty="0">
                <a:solidFill>
                  <a:schemeClr val="accent6"/>
                </a:solidFill>
                <a:latin typeface="Calibri" panose="020F0502020204030204"/>
              </a:rPr>
              <a:t>“i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nstantly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seeing how many”,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taken from a Latin word meaning suddenly.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7F8D9E-0AFC-2AE1-B100-DBFAE11D717B}"/>
              </a:ext>
            </a:extLst>
          </p:cNvPr>
          <p:cNvSpPr/>
          <p:nvPr/>
        </p:nvSpPr>
        <p:spPr>
          <a:xfrm>
            <a:off x="74636" y="11420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86D440-ABE9-DAA5-C4C5-1250F683976C}"/>
              </a:ext>
            </a:extLst>
          </p:cNvPr>
          <p:cNvSpPr txBox="1"/>
          <p:nvPr/>
        </p:nvSpPr>
        <p:spPr>
          <a:xfrm>
            <a:off x="6096000" y="8163"/>
            <a:ext cx="6096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002F66"/>
                </a:solidFill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6A2DC9-25D1-F5BA-C731-C69485903285}"/>
              </a:ext>
            </a:extLst>
          </p:cNvPr>
          <p:cNvSpPr txBox="1"/>
          <p:nvPr/>
        </p:nvSpPr>
        <p:spPr>
          <a:xfrm>
            <a:off x="-24275" y="744930"/>
            <a:ext cx="6084676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Subitising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5A1B17-3AB0-5F61-9CDC-D7A22BEC5D20}"/>
              </a:ext>
            </a:extLst>
          </p:cNvPr>
          <p:cNvSpPr txBox="1"/>
          <p:nvPr/>
        </p:nvSpPr>
        <p:spPr>
          <a:xfrm>
            <a:off x="6088964" y="744930"/>
            <a:ext cx="6084676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u="sng" dirty="0"/>
              <a:t>Counting</a:t>
            </a:r>
            <a:endParaRPr kumimoji="0" lang="en-GB" sz="44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E3409DB-3735-8D50-EFD8-3241453446F8}"/>
              </a:ext>
            </a:extLst>
          </p:cNvPr>
          <p:cNvSpPr/>
          <p:nvPr/>
        </p:nvSpPr>
        <p:spPr>
          <a:xfrm>
            <a:off x="227036" y="12944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24E9DA-95F9-FE52-E9B7-03E88BDF48A1}"/>
              </a:ext>
            </a:extLst>
          </p:cNvPr>
          <p:cNvSpPr txBox="1"/>
          <p:nvPr/>
        </p:nvSpPr>
        <p:spPr>
          <a:xfrm>
            <a:off x="6092892" y="1772816"/>
            <a:ext cx="60807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0" i="0" dirty="0">
                <a:effectLst/>
              </a:rPr>
              <a:t>“Counting is a precise, step-by-step procedure governed by rules…children have to coordinate all of these rules at the same time into one set of actions.”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55E59EC-BAFF-DD56-EC44-F7F7884D8D02}"/>
              </a:ext>
            </a:extLst>
          </p:cNvPr>
          <p:cNvSpPr/>
          <p:nvPr/>
        </p:nvSpPr>
        <p:spPr>
          <a:xfrm>
            <a:off x="8417808" y="3666749"/>
            <a:ext cx="1492180" cy="2415976"/>
          </a:xfrm>
          <a:prstGeom prst="round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</a:t>
            </a: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Stable order principle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4349510-696D-03F6-C417-BA76D645D4FF}"/>
              </a:ext>
            </a:extLst>
          </p:cNvPr>
          <p:cNvSpPr/>
          <p:nvPr/>
        </p:nvSpPr>
        <p:spPr>
          <a:xfrm>
            <a:off x="6454896" y="3666749"/>
            <a:ext cx="1492180" cy="2415976"/>
          </a:xfrm>
          <a:prstGeom prst="round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One-to-one principle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6B4A0B7-06C6-8A5D-DF0A-1B3C38048AD6}"/>
              </a:ext>
            </a:extLst>
          </p:cNvPr>
          <p:cNvSpPr/>
          <p:nvPr/>
        </p:nvSpPr>
        <p:spPr>
          <a:xfrm>
            <a:off x="10398028" y="3666749"/>
            <a:ext cx="1492180" cy="2415976"/>
          </a:xfrm>
          <a:prstGeom prst="roundRect">
            <a:avLst/>
          </a:prstGeom>
          <a:solidFill>
            <a:schemeClr val="accent1"/>
          </a:solidFill>
          <a:ln w="19050">
            <a:solidFill>
              <a:schemeClr val="tx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Cardinal principle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4EB9E6-E7CA-AB37-42F7-063B2360DD8C}"/>
              </a:ext>
            </a:extLst>
          </p:cNvPr>
          <p:cNvSpPr txBox="1"/>
          <p:nvPr/>
        </p:nvSpPr>
        <p:spPr>
          <a:xfrm>
            <a:off x="4231632" y="389705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Clements (1999)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3E7CC5-3DDE-FD38-A019-C62DC65784BB}"/>
              </a:ext>
            </a:extLst>
          </p:cNvPr>
          <p:cNvSpPr txBox="1"/>
          <p:nvPr/>
        </p:nvSpPr>
        <p:spPr>
          <a:xfrm>
            <a:off x="9529933" y="6222332"/>
            <a:ext cx="2594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Gelman &amp;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Gallistel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(1978)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8A0E90-68F4-30C1-794E-28450E72C68A}"/>
              </a:ext>
            </a:extLst>
          </p:cNvPr>
          <p:cNvSpPr txBox="1"/>
          <p:nvPr/>
        </p:nvSpPr>
        <p:spPr>
          <a:xfrm>
            <a:off x="10594406" y="3109299"/>
            <a:ext cx="1529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Erikson (2024)</a:t>
            </a:r>
          </a:p>
        </p:txBody>
      </p:sp>
    </p:spTree>
    <p:extLst>
      <p:ext uri="{BB962C8B-B14F-4D97-AF65-F5344CB8AC3E}">
        <p14:creationId xmlns:p14="http://schemas.microsoft.com/office/powerpoint/2010/main" val="4244797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5C020-ADA5-9BA4-0336-D20A91121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BB70164-B7F1-CA5B-84EB-F2C5BCCC2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0" y="2495144"/>
            <a:ext cx="1145946" cy="8517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568FDBD-A59A-1636-5BDB-10EECD6B9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54" y="1376772"/>
            <a:ext cx="1145946" cy="8517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7F1808-2B09-C9F5-66F1-A42F76D1F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00" y="3511140"/>
            <a:ext cx="1145946" cy="8517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B6EA0D9-BDEE-E5C7-D2CA-3D70BBD36B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0042">
            <a:off x="3620063" y="1493960"/>
            <a:ext cx="1843465" cy="10100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BD2C4F-8885-4E02-9D0C-CAFD884255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0042">
            <a:off x="3617008" y="2627661"/>
            <a:ext cx="1843465" cy="10100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F4F730C-CB00-0ED7-BA0A-EB0DDE0442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0042">
            <a:off x="3617009" y="3761363"/>
            <a:ext cx="1843465" cy="10100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3F53730-9E1F-C40B-834A-F5C31983FA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292" y="1124744"/>
            <a:ext cx="1268943" cy="18808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FD79A97-C37E-5C43-01A9-06354359FD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360" y="2217558"/>
            <a:ext cx="1268943" cy="18808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C305CDE-4EC1-2539-1E26-DE88B1BB36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149" y="2217558"/>
            <a:ext cx="1268943" cy="18808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5EBA180-69AD-A903-3E0D-7BCD6202CC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5397494"/>
            <a:ext cx="779093" cy="81296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7514B87-CCE4-944A-74FE-7CCA6E9C65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198" y="5419591"/>
            <a:ext cx="779093" cy="8129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240506-E776-C350-BF91-9A568A01F3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331" y="5419591"/>
            <a:ext cx="779093" cy="8129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47C93B4-C861-08C7-CC66-010B3B2C8FC6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Subitising</a:t>
            </a:r>
          </a:p>
        </p:txBody>
      </p:sp>
    </p:spTree>
    <p:extLst>
      <p:ext uri="{BB962C8B-B14F-4D97-AF65-F5344CB8AC3E}">
        <p14:creationId xmlns:p14="http://schemas.microsoft.com/office/powerpoint/2010/main" val="168716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DC19BB-E893-90DF-2DA7-829681397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63FB3E7-B8D0-4D71-D7DD-151BF74571BB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Subitising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B3D81C-ECE9-73DC-0981-B493BA0E7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136" y="2193951"/>
            <a:ext cx="3703644" cy="247009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9E2793F3-97E6-77BE-5514-AF6598835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3" r="13603"/>
          <a:stretch/>
        </p:blipFill>
        <p:spPr bwMode="auto">
          <a:xfrm>
            <a:off x="4669497" y="1860291"/>
            <a:ext cx="2853006" cy="313741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3F2DB623-98D9-DD1D-7F01-CA87EB7A91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3" t="2672" r="4283" b="5875"/>
          <a:stretch/>
        </p:blipFill>
        <p:spPr bwMode="auto">
          <a:xfrm>
            <a:off x="8076220" y="2193952"/>
            <a:ext cx="3703644" cy="247009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908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D0F6A3D-75AA-446E-90C2-75B5585A65BF" descr="IMG_5882.PNG">
            <a:extLst>
              <a:ext uri="{FF2B5EF4-FFF2-40B4-BE49-F238E27FC236}">
                <a16:creationId xmlns:a16="http://schemas.microsoft.com/office/drawing/2014/main" id="{1952EB2D-5087-37C3-1BB3-B57FAC7E51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7" b="2521"/>
          <a:stretch/>
        </p:blipFill>
        <p:spPr bwMode="auto">
          <a:xfrm>
            <a:off x="200301" y="1555104"/>
            <a:ext cx="2154420" cy="432020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F6ABE6F7-E49A-43F5-A1E0-AF50C2E4BCC8" descr="IMG_5883.PNG">
            <a:extLst>
              <a:ext uri="{FF2B5EF4-FFF2-40B4-BE49-F238E27FC236}">
                <a16:creationId xmlns:a16="http://schemas.microsoft.com/office/drawing/2014/main" id="{A777A5D3-6F05-D06D-581D-D0D89C23D2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9" b="4902"/>
          <a:stretch/>
        </p:blipFill>
        <p:spPr bwMode="auto">
          <a:xfrm>
            <a:off x="2733119" y="1555104"/>
            <a:ext cx="2191228" cy="43109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43918041-891D-40D3-88D7-E10E683BBB51" descr="IMG_5884.PNG">
            <a:extLst>
              <a:ext uri="{FF2B5EF4-FFF2-40B4-BE49-F238E27FC236}">
                <a16:creationId xmlns:a16="http://schemas.microsoft.com/office/drawing/2014/main" id="{53446DE3-46F1-C3E6-6642-604CE30492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9"/>
          <a:stretch/>
        </p:blipFill>
        <p:spPr bwMode="auto">
          <a:xfrm>
            <a:off x="5195113" y="1555104"/>
            <a:ext cx="2083595" cy="4320206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D52673-54C3-F7A9-A2F2-9D22C7C5710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188" r="2332" b="1289"/>
          <a:stretch/>
        </p:blipFill>
        <p:spPr>
          <a:xfrm>
            <a:off x="10238137" y="1628800"/>
            <a:ext cx="1437658" cy="1441848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44D54D-5B8F-F735-9F4D-3732F5EC0B7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07" t="1933" r="1045" b="4353"/>
          <a:stretch/>
        </p:blipFill>
        <p:spPr>
          <a:xfrm>
            <a:off x="10272464" y="4078760"/>
            <a:ext cx="1437658" cy="140415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5A695F3C-8365-482C-8800-CC45EBBE265A" descr="IMG_5885.PNG">
            <a:extLst>
              <a:ext uri="{FF2B5EF4-FFF2-40B4-BE49-F238E27FC236}">
                <a16:creationId xmlns:a16="http://schemas.microsoft.com/office/drawing/2014/main" id="{F9E276C8-0F9E-E366-3E0A-4DB42F6BD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9"/>
          <a:stretch/>
        </p:blipFill>
        <p:spPr bwMode="auto">
          <a:xfrm>
            <a:off x="7657107" y="1555104"/>
            <a:ext cx="2083595" cy="431091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0314BB-3ADE-6E66-6893-EC34040C936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43301" y="5569204"/>
            <a:ext cx="1095981" cy="3705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3A5ED5-6A75-2D2B-C605-DCAEDA5F8D92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99440" y="3168191"/>
            <a:ext cx="1183704" cy="389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5BFF9C-9E05-F9FC-F11A-6E01FF66C26C}"/>
              </a:ext>
            </a:extLst>
          </p:cNvPr>
          <p:cNvSpPr txBox="1"/>
          <p:nvPr/>
        </p:nvSpPr>
        <p:spPr>
          <a:xfrm>
            <a:off x="512956" y="369495"/>
            <a:ext cx="823348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White Rose 1-minute maths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DC15347-31FD-F27D-890D-7BDEE614FAD3}"/>
              </a:ext>
            </a:extLst>
          </p:cNvPr>
          <p:cNvSpPr/>
          <p:nvPr/>
        </p:nvSpPr>
        <p:spPr>
          <a:xfrm>
            <a:off x="335360" y="3320988"/>
            <a:ext cx="1900324" cy="50405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8FEF1DF-7FE6-A57F-BF09-8337B4E03F83}"/>
              </a:ext>
            </a:extLst>
          </p:cNvPr>
          <p:cNvSpPr/>
          <p:nvPr/>
        </p:nvSpPr>
        <p:spPr>
          <a:xfrm>
            <a:off x="2897786" y="2492896"/>
            <a:ext cx="1900324" cy="250811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49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076FF-2061-24C8-D29C-F7FEC8A88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70BF8CF-373E-0D97-7DC7-7E01BBCA13B9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The one to one principle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E8D2F8-EDCC-CFFD-7A34-F2269D005ADB}"/>
              </a:ext>
            </a:extLst>
          </p:cNvPr>
          <p:cNvSpPr txBox="1"/>
          <p:nvPr/>
        </p:nvSpPr>
        <p:spPr>
          <a:xfrm>
            <a:off x="2996794" y="5573804"/>
            <a:ext cx="347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67CB8D-CAC7-CCBE-3CD5-E7C0E95F8FA2}"/>
              </a:ext>
            </a:extLst>
          </p:cNvPr>
          <p:cNvSpPr txBox="1"/>
          <p:nvPr/>
        </p:nvSpPr>
        <p:spPr>
          <a:xfrm>
            <a:off x="4644047" y="5573804"/>
            <a:ext cx="347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B3CBD7-BA67-2647-7BAB-97BCB439472D}"/>
              </a:ext>
            </a:extLst>
          </p:cNvPr>
          <p:cNvSpPr txBox="1"/>
          <p:nvPr/>
        </p:nvSpPr>
        <p:spPr>
          <a:xfrm>
            <a:off x="6291300" y="5573804"/>
            <a:ext cx="347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DAB07C-FB04-150A-4D30-647588E69BD5}"/>
              </a:ext>
            </a:extLst>
          </p:cNvPr>
          <p:cNvSpPr txBox="1"/>
          <p:nvPr/>
        </p:nvSpPr>
        <p:spPr>
          <a:xfrm>
            <a:off x="7946290" y="5573804"/>
            <a:ext cx="347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E2D21E-9AE0-B5C2-6277-F82B7943C4C8}"/>
              </a:ext>
            </a:extLst>
          </p:cNvPr>
          <p:cNvSpPr txBox="1"/>
          <p:nvPr/>
        </p:nvSpPr>
        <p:spPr>
          <a:xfrm>
            <a:off x="9596122" y="5573804"/>
            <a:ext cx="347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pic>
        <p:nvPicPr>
          <p:cNvPr id="8" name="Picture 7" descr="A red strawberry with green leaves&#10;&#10;Description automatically generated">
            <a:extLst>
              <a:ext uri="{FF2B5EF4-FFF2-40B4-BE49-F238E27FC236}">
                <a16:creationId xmlns:a16="http://schemas.microsoft.com/office/drawing/2014/main" id="{114EC45D-12BF-7435-01E9-BCA483805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0166" y="4280485"/>
            <a:ext cx="1259783" cy="1403442"/>
          </a:xfrm>
          <a:prstGeom prst="rect">
            <a:avLst/>
          </a:prstGeom>
        </p:spPr>
      </p:pic>
      <p:pic>
        <p:nvPicPr>
          <p:cNvPr id="9" name="Picture 8" descr="A red strawberry with green leaves&#10;&#10;Description automatically generated">
            <a:extLst>
              <a:ext uri="{FF2B5EF4-FFF2-40B4-BE49-F238E27FC236}">
                <a16:creationId xmlns:a16="http://schemas.microsoft.com/office/drawing/2014/main" id="{20DE875E-9241-9163-C65A-69D93B5AE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7157" y="4280485"/>
            <a:ext cx="1259783" cy="1403442"/>
          </a:xfrm>
          <a:prstGeom prst="rect">
            <a:avLst/>
          </a:prstGeom>
        </p:spPr>
      </p:pic>
      <p:pic>
        <p:nvPicPr>
          <p:cNvPr id="10" name="Picture 9" descr="A red strawberry with green leaves&#10;&#10;Description automatically generated">
            <a:extLst>
              <a:ext uri="{FF2B5EF4-FFF2-40B4-BE49-F238E27FC236}">
                <a16:creationId xmlns:a16="http://schemas.microsoft.com/office/drawing/2014/main" id="{3DF1A694-E9B0-AC59-BC0C-63C1A2F55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6989" y="4280485"/>
            <a:ext cx="1259783" cy="1403442"/>
          </a:xfrm>
          <a:prstGeom prst="rect">
            <a:avLst/>
          </a:prstGeom>
        </p:spPr>
      </p:pic>
      <p:pic>
        <p:nvPicPr>
          <p:cNvPr id="11" name="Picture 10" descr="A red strawberry with green leaves&#10;&#10;Description automatically generated">
            <a:extLst>
              <a:ext uri="{FF2B5EF4-FFF2-40B4-BE49-F238E27FC236}">
                <a16:creationId xmlns:a16="http://schemas.microsoft.com/office/drawing/2014/main" id="{24EBC384-CE4D-7732-BFC0-84E8FEB6E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6821" y="4280485"/>
            <a:ext cx="1259783" cy="1403442"/>
          </a:xfrm>
          <a:prstGeom prst="rect">
            <a:avLst/>
          </a:prstGeom>
        </p:spPr>
      </p:pic>
      <p:pic>
        <p:nvPicPr>
          <p:cNvPr id="12" name="Picture 11" descr="A red strawberry with green leaves&#10;&#10;Description automatically generated">
            <a:extLst>
              <a:ext uri="{FF2B5EF4-FFF2-40B4-BE49-F238E27FC236}">
                <a16:creationId xmlns:a16="http://schemas.microsoft.com/office/drawing/2014/main" id="{C60500EC-7F65-B7EE-420D-AD32C7304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6653" y="4280485"/>
            <a:ext cx="1259783" cy="14034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F3FC4E-625F-ECE9-CBD2-2AD73880A1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8732011">
            <a:off x="1716645" y="3357192"/>
            <a:ext cx="934395" cy="184658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7D4DC89-BC84-B357-32F0-70790D4DFF25}"/>
              </a:ext>
            </a:extLst>
          </p:cNvPr>
          <p:cNvSpPr/>
          <p:nvPr/>
        </p:nvSpPr>
        <p:spPr>
          <a:xfrm>
            <a:off x="2101091" y="1424116"/>
            <a:ext cx="8003723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Counting each item once and only once</a:t>
            </a:r>
          </a:p>
        </p:txBody>
      </p:sp>
    </p:spTree>
    <p:extLst>
      <p:ext uri="{BB962C8B-B14F-4D97-AF65-F5344CB8AC3E}">
        <p14:creationId xmlns:p14="http://schemas.microsoft.com/office/powerpoint/2010/main" val="244358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4.07407E-6 L 0.03828 -0.03842 C 0.04622 -0.04699 0.05833 -0.05138 0.0707 -0.05138 C 0.08502 -0.05138 0.09661 -0.04699 0.10455 -0.03842 L 0.1431 -4.07407E-6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48" y="-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31 -4.07407E-6 L 0.17942 -0.04004 C 0.18698 -0.04907 0.1983 -0.05393 0.21028 -0.05393 C 0.22382 -0.05393 0.23476 -0.04907 0.24231 -0.04004 L 0.27877 -4.07407E-6 " pathEditMode="relative" rAng="0" ptsTypes="AAA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84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877 -4.07407E-6 L 0.31484 -0.04004 C 0.32239 -0.04907 0.33372 -0.05393 0.34557 -0.05393 C 0.35898 -0.05393 0.36979 -0.04907 0.37734 -0.04004 L 0.41354 -4.07407E-6 " pathEditMode="relative" rAng="0" ptsTypes="AAA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2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1354 -4.07407E-6 L 0.44895 -0.04004 C 0.45638 -0.04907 0.46744 -0.05393 0.47916 -0.05393 C 0.49231 -0.05393 0.50299 -0.04907 0.51041 -0.04004 L 0.54596 -4.07407E-6 " pathEditMode="relative" rAng="0" ptsTypes="AAA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5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158DA-D2CB-4A60-D769-F17B8796E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F13A3B4-7C9D-E7E5-B69A-9322C1EB7D4B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The stable order principle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580B51-5590-BD61-6DA3-E9658DBF3B09}"/>
              </a:ext>
            </a:extLst>
          </p:cNvPr>
          <p:cNvSpPr/>
          <p:nvPr/>
        </p:nvSpPr>
        <p:spPr>
          <a:xfrm>
            <a:off x="2104772" y="1424116"/>
            <a:ext cx="8003723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Learning the sequence of number names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47FB7EA-47D7-4979-9B1A-769F107CA1C4}"/>
              </a:ext>
            </a:extLst>
          </p:cNvPr>
          <p:cNvGrpSpPr/>
          <p:nvPr/>
        </p:nvGrpSpPr>
        <p:grpSpPr>
          <a:xfrm>
            <a:off x="1921384" y="2500708"/>
            <a:ext cx="3784574" cy="3367884"/>
            <a:chOff x="8091" y="1943193"/>
            <a:chExt cx="2918549" cy="280690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B7C9B64-F567-699C-0A71-3E19FED74370}"/>
                </a:ext>
              </a:extLst>
            </p:cNvPr>
            <p:cNvSpPr/>
            <p:nvPr/>
          </p:nvSpPr>
          <p:spPr>
            <a:xfrm>
              <a:off x="411579" y="2210619"/>
              <a:ext cx="413134" cy="76953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1" i="0" u="none" strike="noStrike" kern="1200" cap="none" spc="0" normalizeH="0" baseline="0" noProof="0" dirty="0">
                  <a:ln w="22225">
                    <a:solidFill>
                      <a:srgbClr val="002F66"/>
                    </a:solidFill>
                    <a:prstDash val="solid"/>
                  </a:ln>
                  <a:solidFill>
                    <a:srgbClr val="00A3A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8E5DF39-D1B8-D00A-EE7D-178BE9FA4D1F}"/>
                </a:ext>
              </a:extLst>
            </p:cNvPr>
            <p:cNvSpPr/>
            <p:nvPr/>
          </p:nvSpPr>
          <p:spPr>
            <a:xfrm>
              <a:off x="810121" y="2021834"/>
              <a:ext cx="413134" cy="76953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1" i="0" u="none" strike="noStrike" kern="1200" cap="none" spc="0" normalizeH="0" baseline="0" noProof="0" dirty="0">
                  <a:ln w="12700" cmpd="sng">
                    <a:solidFill>
                      <a:srgbClr val="002F66"/>
                    </a:solidFill>
                    <a:prstDash val="solid"/>
                  </a:ln>
                  <a:solidFill>
                    <a:srgbClr val="FF3D6B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017F9DB-8676-0BD3-70CF-A8D171CFF6F1}"/>
                </a:ext>
              </a:extLst>
            </p:cNvPr>
            <p:cNvSpPr/>
            <p:nvPr/>
          </p:nvSpPr>
          <p:spPr>
            <a:xfrm>
              <a:off x="1263057" y="1943193"/>
              <a:ext cx="413133" cy="76953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1" i="0" u="none" strike="noStrike" kern="1200" cap="none" spc="0" normalizeH="0" baseline="0" noProof="0" dirty="0">
                  <a:ln w="22225">
                    <a:solidFill>
                      <a:srgbClr val="002F66"/>
                    </a:solidFill>
                    <a:prstDash val="solid"/>
                  </a:ln>
                  <a:solidFill>
                    <a:srgbClr val="8F8FC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  <a:endParaRPr kumimoji="0" lang="en-US" sz="5400" b="1" i="0" u="none" strike="noStrike" kern="1200" cap="none" spc="0" normalizeH="0" baseline="0" noProof="0" dirty="0">
                <a:ln w="12700">
                  <a:solidFill>
                    <a:srgbClr val="002F66"/>
                  </a:solidFill>
                  <a:prstDash val="solid"/>
                </a:ln>
                <a:solidFill>
                  <a:srgbClr val="8F8FC6"/>
                </a:solidFill>
                <a:effectLst>
                  <a:innerShdw blurRad="177800">
                    <a:srgbClr val="E3F200">
                      <a:lumMod val="50000"/>
                    </a:srgbClr>
                  </a:inn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71C890A-4D3D-7E4F-3AFE-55B0308EDB83}"/>
                </a:ext>
              </a:extLst>
            </p:cNvPr>
            <p:cNvSpPr/>
            <p:nvPr/>
          </p:nvSpPr>
          <p:spPr>
            <a:xfrm>
              <a:off x="1730207" y="2021834"/>
              <a:ext cx="413134" cy="76953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0" i="0" u="none" strike="noStrike" kern="1200" cap="none" spc="0" normalizeH="0" baseline="0" noProof="0" dirty="0">
                  <a:ln w="12700">
                    <a:solidFill>
                      <a:srgbClr val="002F66"/>
                    </a:solidFill>
                  </a:ln>
                  <a:solidFill>
                    <a:srgbClr val="FF3D6B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11595CF-0D2B-15DD-F639-A98DD2585895}"/>
                </a:ext>
              </a:extLst>
            </p:cNvPr>
            <p:cNvSpPr/>
            <p:nvPr/>
          </p:nvSpPr>
          <p:spPr>
            <a:xfrm>
              <a:off x="2207867" y="2210619"/>
              <a:ext cx="413133" cy="76953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5400" b="1" i="0" u="none" strike="noStrike" kern="1200" cap="none" spc="0" normalizeH="0" baseline="0" noProof="0" dirty="0">
                  <a:ln w="12700" cmpd="sng">
                    <a:solidFill>
                      <a:srgbClr val="263469"/>
                    </a:solidFill>
                    <a:prstDash val="solid"/>
                  </a:ln>
                  <a:solidFill>
                    <a:srgbClr val="1EA0A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2824323-1CC9-BD42-5BBA-518463666A2F}"/>
                </a:ext>
              </a:extLst>
            </p:cNvPr>
            <p:cNvGrpSpPr/>
            <p:nvPr/>
          </p:nvGrpSpPr>
          <p:grpSpPr>
            <a:xfrm>
              <a:off x="8091" y="2980665"/>
              <a:ext cx="2918549" cy="1769431"/>
              <a:chOff x="92058" y="3344202"/>
              <a:chExt cx="2918549" cy="1769431"/>
            </a:xfrm>
          </p:grpSpPr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15D0116-C067-A418-9709-201A3D457282}"/>
                  </a:ext>
                </a:extLst>
              </p:cNvPr>
              <p:cNvCxnSpPr/>
              <p:nvPr/>
            </p:nvCxnSpPr>
            <p:spPr>
              <a:xfrm>
                <a:off x="1775013" y="3402249"/>
                <a:ext cx="419115" cy="742717"/>
              </a:xfrm>
              <a:prstGeom prst="line">
                <a:avLst/>
              </a:prstGeom>
              <a:ln w="19050">
                <a:solidFill>
                  <a:schemeClr val="tx1">
                    <a:alpha val="42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DF151184-4BA7-CC9E-16F6-D48D1197FE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633322">
                <a:off x="1671908" y="3774933"/>
                <a:ext cx="1454848" cy="1222551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68DF095A-A8AB-495E-DFAF-C4E09482AE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372558">
                <a:off x="92058" y="3344202"/>
                <a:ext cx="2010416" cy="958873"/>
              </a:xfrm>
              <a:prstGeom prst="rect">
                <a:avLst/>
              </a:prstGeom>
            </p:spPr>
          </p:pic>
        </p:grpSp>
      </p:grpSp>
      <p:pic>
        <p:nvPicPr>
          <p:cNvPr id="14" name="Picture 13" descr="A cartoon of food on a tray&#10;&#10;Description automatically generated">
            <a:extLst>
              <a:ext uri="{FF2B5EF4-FFF2-40B4-BE49-F238E27FC236}">
                <a16:creationId xmlns:a16="http://schemas.microsoft.com/office/drawing/2014/main" id="{1EEFA138-02F8-BFEA-F95B-4E7F79CFB9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9842" y="3147891"/>
            <a:ext cx="3969623" cy="146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20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CA9DF-ECA4-0C17-2C0C-03A15A399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6FC0974-4679-45BC-0BE8-2223DF87442C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The cardinal principle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EBAC22-4CC6-9151-CC1D-0E929369E463}"/>
              </a:ext>
            </a:extLst>
          </p:cNvPr>
          <p:cNvSpPr/>
          <p:nvPr/>
        </p:nvSpPr>
        <p:spPr>
          <a:xfrm>
            <a:off x="2104772" y="1424116"/>
            <a:ext cx="8003723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last object counted gives the total quantity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203728-50BA-4D7B-9E44-A4A362B7A8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2" t="14962" r="17697" b="8537"/>
          <a:stretch/>
        </p:blipFill>
        <p:spPr>
          <a:xfrm>
            <a:off x="8030201" y="2424408"/>
            <a:ext cx="2604578" cy="35385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006035-9BA3-3188-B017-1D770C6DD7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253" y="2839569"/>
            <a:ext cx="575733" cy="8134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83669E-732B-5340-6BF8-9B9D169738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2016" y="2839568"/>
            <a:ext cx="575733" cy="8134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600178-689E-6C91-0029-1A32CF407E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1986" y="3132036"/>
            <a:ext cx="575733" cy="8134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C2D51A-0647-880A-0870-1FBAFE3753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335" y="3393307"/>
            <a:ext cx="575733" cy="813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D396CC-F763-6864-BF47-08C94396F6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046" y="2515915"/>
            <a:ext cx="575733" cy="8134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6FC632-D64F-C5B3-5C8B-83A5BA87A1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253" y="3393306"/>
            <a:ext cx="575733" cy="81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5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47B0B-5B8D-C41C-F437-8B638A361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5ABE4B1-9C4C-1D2D-9637-111B84B656B2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The cardinal principle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29796C-0DF8-D320-50A9-B308B9FEF4D2}"/>
              </a:ext>
            </a:extLst>
          </p:cNvPr>
          <p:cNvSpPr/>
          <p:nvPr/>
        </p:nvSpPr>
        <p:spPr>
          <a:xfrm>
            <a:off x="2104772" y="1424116"/>
            <a:ext cx="8003723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last object counted gives the total quantity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B29B92-D3D1-07CC-AD36-05BC2C5BEF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2" t="14962" r="17697" b="8537"/>
          <a:stretch/>
        </p:blipFill>
        <p:spPr>
          <a:xfrm>
            <a:off x="8030201" y="2424408"/>
            <a:ext cx="2604578" cy="35385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FF44EB-E7D8-1C61-5CAF-FA4FE51B65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559" y="4495735"/>
            <a:ext cx="575733" cy="813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6ECDF30-0D5B-7905-6A83-3653B38666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072" y="4495732"/>
            <a:ext cx="575733" cy="8134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7BE51B-BC5F-8BA4-AC91-92B0DDCFB9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950" y="4495735"/>
            <a:ext cx="575733" cy="8134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AFC118-1C06-1218-EC2C-24DBCCA44C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114" y="4495736"/>
            <a:ext cx="575733" cy="81345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3AF6735-DDA4-1393-9DB8-87896A16B2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234" y="4495734"/>
            <a:ext cx="575733" cy="81345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12EB057-439C-ECBA-0547-C2347CCC21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625" y="4495733"/>
            <a:ext cx="575733" cy="813455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DE47C851-5921-6AF4-5281-716053564A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0" t="20133" r="30311" b="20616"/>
          <a:stretch/>
        </p:blipFill>
        <p:spPr>
          <a:xfrm>
            <a:off x="1824750" y="5329288"/>
            <a:ext cx="788462" cy="961466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79027FC1-EA74-B50A-95D6-5676401A972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1" t="26473" r="34219" b="14275"/>
          <a:stretch/>
        </p:blipFill>
        <p:spPr>
          <a:xfrm>
            <a:off x="2788141" y="5329288"/>
            <a:ext cx="788462" cy="961466"/>
          </a:xfrm>
          <a:prstGeom prst="rect">
            <a:avLst/>
          </a:prstGeom>
        </p:spPr>
      </p:pic>
      <p:pic>
        <p:nvPicPr>
          <p:cNvPr id="29" name="Picture 28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9350CBE9-2B48-D93F-8923-B004AA3F0E4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0" t="20209" r="24781" b="20209"/>
          <a:stretch/>
        </p:blipFill>
        <p:spPr>
          <a:xfrm>
            <a:off x="4714923" y="5328363"/>
            <a:ext cx="788462" cy="961466"/>
          </a:xfrm>
          <a:prstGeom prst="rect">
            <a:avLst/>
          </a:prstGeom>
        </p:spPr>
      </p:pic>
      <p:pic>
        <p:nvPicPr>
          <p:cNvPr id="30" name="Picture 29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FDFA5290-372C-4A2C-7320-E3AD87573F0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46" t="29856" r="26295" b="10892"/>
          <a:stretch/>
        </p:blipFill>
        <p:spPr>
          <a:xfrm>
            <a:off x="5678315" y="5328363"/>
            <a:ext cx="788463" cy="961466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AFDE0A2A-A20D-36B1-C570-CB7B9834461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60" t="17133" r="24842" b="23286"/>
          <a:stretch/>
        </p:blipFill>
        <p:spPr>
          <a:xfrm>
            <a:off x="6641707" y="5328364"/>
            <a:ext cx="788464" cy="961467"/>
          </a:xfrm>
          <a:prstGeom prst="rect">
            <a:avLst/>
          </a:prstGeom>
        </p:spPr>
      </p:pic>
      <p:pic>
        <p:nvPicPr>
          <p:cNvPr id="32" name="Picture 31" descr="Icon&#10;&#10;Description automatically generated">
            <a:extLst>
              <a:ext uri="{FF2B5EF4-FFF2-40B4-BE49-F238E27FC236}">
                <a16:creationId xmlns:a16="http://schemas.microsoft.com/office/drawing/2014/main" id="{6F23628A-D4E9-714D-BE1B-2E00DA76C2B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8" t="20903" r="40124" b="19516"/>
          <a:stretch/>
        </p:blipFill>
        <p:spPr>
          <a:xfrm>
            <a:off x="3751532" y="5328363"/>
            <a:ext cx="788462" cy="961466"/>
          </a:xfrm>
          <a:prstGeom prst="rect">
            <a:avLst/>
          </a:prstGeom>
        </p:spPr>
      </p:pic>
      <p:sp>
        <p:nvSpPr>
          <p:cNvPr id="33" name="AutoShape 2">
            <a:extLst>
              <a:ext uri="{FF2B5EF4-FFF2-40B4-BE49-F238E27FC236}">
                <a16:creationId xmlns:a16="http://schemas.microsoft.com/office/drawing/2014/main" id="{38C2D7EB-D3D4-5E0B-5FDF-5ABEBB939B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67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2F6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peech Bubble: Rectangle with Corners Rounded 33">
            <a:extLst>
              <a:ext uri="{FF2B5EF4-FFF2-40B4-BE49-F238E27FC236}">
                <a16:creationId xmlns:a16="http://schemas.microsoft.com/office/drawing/2014/main" id="{494946E4-54F7-90F8-3FA5-4094B77DF7CE}"/>
              </a:ext>
            </a:extLst>
          </p:cNvPr>
          <p:cNvSpPr/>
          <p:nvPr/>
        </p:nvSpPr>
        <p:spPr>
          <a:xfrm flipH="1">
            <a:off x="3253041" y="2984212"/>
            <a:ext cx="3650139" cy="818191"/>
          </a:xfrm>
          <a:prstGeom prst="wedgeRoundRectCallout">
            <a:avLst>
              <a:gd name="adj1" fmla="val 58477"/>
              <a:gd name="adj2" fmla="val 78876"/>
              <a:gd name="adj3" fmla="val 16667"/>
            </a:avLst>
          </a:prstGeom>
          <a:solidFill>
            <a:srgbClr val="D9EA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730054A-D778-2523-5370-E06B43790BD1}"/>
              </a:ext>
            </a:extLst>
          </p:cNvPr>
          <p:cNvSpPr txBox="1"/>
          <p:nvPr/>
        </p:nvSpPr>
        <p:spPr>
          <a:xfrm>
            <a:off x="3253040" y="3110739"/>
            <a:ext cx="365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six apples. </a:t>
            </a:r>
          </a:p>
        </p:txBody>
      </p:sp>
      <p:pic>
        <p:nvPicPr>
          <p:cNvPr id="36" name="Picture 35" descr="Cartoon of a child&#10;&#10;Description automatically generated">
            <a:extLst>
              <a:ext uri="{FF2B5EF4-FFF2-40B4-BE49-F238E27FC236}">
                <a16:creationId xmlns:a16="http://schemas.microsoft.com/office/drawing/2014/main" id="{57442E5E-68E5-68A6-9EF7-1F2ACACC76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1963989" y="3197489"/>
            <a:ext cx="1149178" cy="99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974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3" grpId="0"/>
      <p:bldP spid="34" grpId="0" animBg="1"/>
      <p:bldP spid="34" grpId="1" animBg="1"/>
      <p:bldP spid="35" grpId="0"/>
      <p:bldP spid="3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280AC-9813-6784-912E-98035F30D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6522BE-415B-311E-7CDE-BA84D9AA7C8C}"/>
              </a:ext>
            </a:extLst>
          </p:cNvPr>
          <p:cNvSpPr txBox="1"/>
          <p:nvPr/>
        </p:nvSpPr>
        <p:spPr>
          <a:xfrm>
            <a:off x="3197678" y="2096852"/>
            <a:ext cx="57966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/>
              <a:t>What maths looks like in EYFS</a:t>
            </a:r>
          </a:p>
        </p:txBody>
      </p:sp>
    </p:spTree>
    <p:extLst>
      <p:ext uri="{BB962C8B-B14F-4D97-AF65-F5344CB8AC3E}">
        <p14:creationId xmlns:p14="http://schemas.microsoft.com/office/powerpoint/2010/main" val="10808777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07649-5CBE-9D59-2B44-F4E6CC1EC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833C468-B3C4-A8CF-F0E1-1D5C308B2C2B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Concrete resources</a:t>
            </a:r>
          </a:p>
        </p:txBody>
      </p:sp>
      <p:pic>
        <p:nvPicPr>
          <p:cNvPr id="6" name="Picture 5" descr="A close-up of a carton of eggs&#10;&#10;AI-generated content may be incorrect.">
            <a:extLst>
              <a:ext uri="{FF2B5EF4-FFF2-40B4-BE49-F238E27FC236}">
                <a16:creationId xmlns:a16="http://schemas.microsoft.com/office/drawing/2014/main" id="{CAD73FD7-C56B-6D6A-3962-464C223FB5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867" y="1408328"/>
            <a:ext cx="3035412" cy="202459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A group of colorful cupcakes with candles&#10;&#10;AI-generated content may be incorrect.">
            <a:extLst>
              <a:ext uri="{FF2B5EF4-FFF2-40B4-BE49-F238E27FC236}">
                <a16:creationId xmlns:a16="http://schemas.microsoft.com/office/drawing/2014/main" id="{B31C1AC0-48F7-89A5-FDD3-A534FD1739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7874" y="1408328"/>
            <a:ext cx="3035259" cy="202459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A group of cards with pictures and circles&#10;&#10;AI-generated content may be incorrect.">
            <a:extLst>
              <a:ext uri="{FF2B5EF4-FFF2-40B4-BE49-F238E27FC236}">
                <a16:creationId xmlns:a16="http://schemas.microsoft.com/office/drawing/2014/main" id="{D036ABE5-4985-10FB-2ACE-0040D8ADDE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811" y="1408328"/>
            <a:ext cx="1852377" cy="2024596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 descr="A group of dominoes and dice&#10;&#10;AI-generated content may be incorrect.">
            <a:extLst>
              <a:ext uri="{FF2B5EF4-FFF2-40B4-BE49-F238E27FC236}">
                <a16:creationId xmlns:a16="http://schemas.microsoft.com/office/drawing/2014/main" id="{BD9E0ED8-71A1-9B0B-9724-799286A6F9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7"/>
          <a:stretch/>
        </p:blipFill>
        <p:spPr>
          <a:xfrm>
            <a:off x="8257874" y="4035089"/>
            <a:ext cx="3093978" cy="248450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 descr="A group of buttons on a white surface&#10;&#10;AI-generated content may be incorrect.">
            <a:extLst>
              <a:ext uri="{FF2B5EF4-FFF2-40B4-BE49-F238E27FC236}">
                <a16:creationId xmlns:a16="http://schemas.microsoft.com/office/drawing/2014/main" id="{0F7EB84C-775F-C082-2C20-CD4A350E2B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646" y="4074623"/>
            <a:ext cx="2638708" cy="2405437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 descr="A group of brown objects&#10;&#10;AI-generated content may be incorrect.">
            <a:extLst>
              <a:ext uri="{FF2B5EF4-FFF2-40B4-BE49-F238E27FC236}">
                <a16:creationId xmlns:a16="http://schemas.microsoft.com/office/drawing/2014/main" id="{5AF3DADC-5EE4-900A-DF6E-0D6FED9FAFF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48" y="4035089"/>
            <a:ext cx="3093978" cy="248450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987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C81AF-D404-B028-E4B4-E92F52013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F5C77F-DB8A-F3C9-70FB-6976DAF1CC42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Maths through stories</a:t>
            </a:r>
          </a:p>
        </p:txBody>
      </p:sp>
      <p:pic>
        <p:nvPicPr>
          <p:cNvPr id="1026" name="Picture 2" descr="I Spy Numbers : Marzollo, Jean, Wick, Walter: Amazon.co.uk: Books">
            <a:extLst>
              <a:ext uri="{FF2B5EF4-FFF2-40B4-BE49-F238E27FC236}">
                <a16:creationId xmlns:a16="http://schemas.microsoft.com/office/drawing/2014/main" id="{55475EA1-B75B-301C-76E4-1ED579623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1200">
            <a:off x="859543" y="1326011"/>
            <a:ext cx="1961480" cy="19614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no's Counting Book : Anno, Mitsumasa, Anno, Mitsumasa: Amazon.in: Books">
            <a:extLst>
              <a:ext uri="{FF2B5EF4-FFF2-40B4-BE49-F238E27FC236}">
                <a16:creationId xmlns:a16="http://schemas.microsoft.com/office/drawing/2014/main" id="{2221C956-AEF6-18A9-9F8B-5EE6EE142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024" y="3925935"/>
            <a:ext cx="2908780" cy="276356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ctual Size : Jenkins, Steve: Amazon.co.uk: Books">
            <a:extLst>
              <a:ext uri="{FF2B5EF4-FFF2-40B4-BE49-F238E27FC236}">
                <a16:creationId xmlns:a16="http://schemas.microsoft.com/office/drawing/2014/main" id="{49E4EE2D-C34C-E263-9345-C6D72BE34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028" y="1214704"/>
            <a:ext cx="2020137" cy="243975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ete the Cat and his Four Groovy Buttons">
            <a:extLst>
              <a:ext uri="{FF2B5EF4-FFF2-40B4-BE49-F238E27FC236}">
                <a16:creationId xmlns:a16="http://schemas.microsoft.com/office/drawing/2014/main" id="{FDAA3F78-74D9-2074-B1ED-F0E215B55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9095">
            <a:off x="9012323" y="1222597"/>
            <a:ext cx="1908869" cy="247818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en Black Dots">
            <a:extLst>
              <a:ext uri="{FF2B5EF4-FFF2-40B4-BE49-F238E27FC236}">
                <a16:creationId xmlns:a16="http://schemas.microsoft.com/office/drawing/2014/main" id="{10569C16-6327-0047-1281-E858C51F18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4" t="12787" r="30214" b="12197"/>
          <a:stretch/>
        </p:blipFill>
        <p:spPr bwMode="auto">
          <a:xfrm>
            <a:off x="3499177" y="1232204"/>
            <a:ext cx="2341794" cy="229013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Ten Little Dinosaurs: Amazon.co.uk: Brownlow, Mike, Rickerty, Simon:  9781408334010: Books">
            <a:extLst>
              <a:ext uri="{FF2B5EF4-FFF2-40B4-BE49-F238E27FC236}">
                <a16:creationId xmlns:a16="http://schemas.microsoft.com/office/drawing/2014/main" id="{9358C82D-6778-1D37-CE30-6E9514EA0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309" y="4162650"/>
            <a:ext cx="2517560" cy="229013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One Is a Snail, Ten Is a Crab: A Counting by Feet Book: Amazon.co.uk:  Pulley Sayre, April, Sayre, Jeffrey, Cecil, Randy: 9781844281640: Books">
            <a:extLst>
              <a:ext uri="{FF2B5EF4-FFF2-40B4-BE49-F238E27FC236}">
                <a16:creationId xmlns:a16="http://schemas.microsoft.com/office/drawing/2014/main" id="{9C7B681D-AF0D-6E6A-C69E-561648F81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196" y="4039202"/>
            <a:ext cx="2908780" cy="253703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61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98DAE-D7D2-3800-50EB-391802C3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36D823E-E639-5338-CDEE-FF49016D90AE}"/>
              </a:ext>
            </a:extLst>
          </p:cNvPr>
          <p:cNvSpPr txBox="1"/>
          <p:nvPr/>
        </p:nvSpPr>
        <p:spPr>
          <a:xfrm>
            <a:off x="512956" y="338717"/>
            <a:ext cx="823348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FFFFFF"/>
                </a:solidFill>
                <a:latin typeface="Calibri" panose="020F0502020204030204" pitchFamily="34" charset="0"/>
              </a:rPr>
              <a:t>Games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DC453E-A76B-A938-3051-81A14DC5B5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9842" y="2130274"/>
            <a:ext cx="4662015" cy="711559"/>
          </a:xfrm>
          <a:prstGeom prst="rect">
            <a:avLst/>
          </a:prstGeom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721E8910-824C-08C9-8917-09627D6E771E}"/>
              </a:ext>
            </a:extLst>
          </p:cNvPr>
          <p:cNvGrpSpPr/>
          <p:nvPr/>
        </p:nvGrpSpPr>
        <p:grpSpPr>
          <a:xfrm>
            <a:off x="4953887" y="4239788"/>
            <a:ext cx="2284225" cy="1904597"/>
            <a:chOff x="5049533" y="4285508"/>
            <a:chExt cx="2284225" cy="190459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8D48B5A-A546-E061-B156-5121A6C508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8419" y="4678305"/>
              <a:ext cx="1545339" cy="1328931"/>
            </a:xfrm>
            <a:prstGeom prst="rect">
              <a:avLst/>
            </a:prstGeom>
          </p:spPr>
        </p:pic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AABCAAA9-F53E-FA1D-2401-7D3D9EFC6610}"/>
                </a:ext>
              </a:extLst>
            </p:cNvPr>
            <p:cNvGrpSpPr/>
            <p:nvPr/>
          </p:nvGrpSpPr>
          <p:grpSpPr>
            <a:xfrm>
              <a:off x="5049533" y="4285508"/>
              <a:ext cx="612068" cy="1904597"/>
              <a:chOff x="3935760" y="2280487"/>
              <a:chExt cx="612068" cy="1904597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4FFAE25D-7A64-6A7E-5C7F-ED5F63EC9E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47828" y="2280487"/>
                <a:ext cx="0" cy="1904597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060BD8D7-8BFD-D330-2839-E025465BEE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35760" y="2280487"/>
                <a:ext cx="0" cy="1904597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633E1AB6-6DE1-2CD4-7A43-B212BB6CD067}"/>
                  </a:ext>
                </a:extLst>
              </p:cNvPr>
              <p:cNvCxnSpPr/>
              <p:nvPr/>
            </p:nvCxnSpPr>
            <p:spPr>
              <a:xfrm>
                <a:off x="3935760" y="2600908"/>
                <a:ext cx="612068" cy="0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BA026A65-0DCD-1714-F481-93EAEA915F5F}"/>
                  </a:ext>
                </a:extLst>
              </p:cNvPr>
              <p:cNvCxnSpPr/>
              <p:nvPr/>
            </p:nvCxnSpPr>
            <p:spPr>
              <a:xfrm>
                <a:off x="3935760" y="2888940"/>
                <a:ext cx="612068" cy="0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9316A24C-C027-5062-C462-2E74FE42C64B}"/>
                  </a:ext>
                </a:extLst>
              </p:cNvPr>
              <p:cNvCxnSpPr/>
              <p:nvPr/>
            </p:nvCxnSpPr>
            <p:spPr>
              <a:xfrm>
                <a:off x="3935760" y="3465004"/>
                <a:ext cx="612068" cy="0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8812651F-236D-319B-E630-F29C7A26C722}"/>
                  </a:ext>
                </a:extLst>
              </p:cNvPr>
              <p:cNvCxnSpPr/>
              <p:nvPr/>
            </p:nvCxnSpPr>
            <p:spPr>
              <a:xfrm>
                <a:off x="3935760" y="3176972"/>
                <a:ext cx="612068" cy="0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6C7E02F6-9A40-3D3D-DFF4-BEC1C5FAD389}"/>
                  </a:ext>
                </a:extLst>
              </p:cNvPr>
              <p:cNvCxnSpPr/>
              <p:nvPr/>
            </p:nvCxnSpPr>
            <p:spPr>
              <a:xfrm>
                <a:off x="3935760" y="3717032"/>
                <a:ext cx="612068" cy="0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9EB74E0B-58EA-8492-946E-87BFBE04B40F}"/>
                  </a:ext>
                </a:extLst>
              </p:cNvPr>
              <p:cNvCxnSpPr/>
              <p:nvPr/>
            </p:nvCxnSpPr>
            <p:spPr>
              <a:xfrm>
                <a:off x="3935760" y="3969060"/>
                <a:ext cx="612068" cy="0"/>
              </a:xfrm>
              <a:prstGeom prst="line">
                <a:avLst/>
              </a:prstGeom>
              <a:ln w="762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03F387C6-FDE5-A4B5-C0E2-0AB007880A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9376" y="4643075"/>
            <a:ext cx="2532055" cy="93637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34D6CFB-7B95-6533-2CA3-DBCF7B7DC6E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3302" r="13510" b="16279"/>
          <a:stretch/>
        </p:blipFill>
        <p:spPr>
          <a:xfrm>
            <a:off x="227348" y="1564390"/>
            <a:ext cx="2702724" cy="175784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DB9F53B-C6CE-883C-A91F-2764097F569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868"/>
          <a:stretch/>
        </p:blipFill>
        <p:spPr>
          <a:xfrm>
            <a:off x="8819501" y="1564390"/>
            <a:ext cx="2465692" cy="16478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A4CDA2-8696-27DA-C099-3CC9A46B0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93384" y="3896573"/>
            <a:ext cx="2786113" cy="25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12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0793F1-3048-25CF-FDDE-514D2131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08EDB6-E9DF-3CCD-B4A9-72036CBB1D08}"/>
              </a:ext>
            </a:extLst>
          </p:cNvPr>
          <p:cNvSpPr txBox="1"/>
          <p:nvPr/>
        </p:nvSpPr>
        <p:spPr>
          <a:xfrm>
            <a:off x="1946539" y="2613682"/>
            <a:ext cx="8298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/>
              <a:t>How can you help at home?</a:t>
            </a:r>
          </a:p>
        </p:txBody>
      </p:sp>
    </p:spTree>
    <p:extLst>
      <p:ext uri="{BB962C8B-B14F-4D97-AF65-F5344CB8AC3E}">
        <p14:creationId xmlns:p14="http://schemas.microsoft.com/office/powerpoint/2010/main" val="6134330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9642B-8592-7E1D-067B-5CB778A89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9249A17-64EE-5FE5-4185-4A52D70CE96F}"/>
              </a:ext>
            </a:extLst>
          </p:cNvPr>
          <p:cNvSpPr/>
          <p:nvPr/>
        </p:nvSpPr>
        <p:spPr>
          <a:xfrm>
            <a:off x="0" y="0"/>
            <a:ext cx="453156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4A03AA-934D-B460-84F7-3651266CF0FC}"/>
              </a:ext>
            </a:extLst>
          </p:cNvPr>
          <p:cNvSpPr/>
          <p:nvPr/>
        </p:nvSpPr>
        <p:spPr>
          <a:xfrm>
            <a:off x="74636" y="11420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1D70B3-65BB-A901-0DF4-54CD36226CB8}"/>
              </a:ext>
            </a:extLst>
          </p:cNvPr>
          <p:cNvSpPr txBox="1"/>
          <p:nvPr/>
        </p:nvSpPr>
        <p:spPr>
          <a:xfrm>
            <a:off x="4531566" y="1016732"/>
            <a:ext cx="76688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dirty="0">
                <a:solidFill>
                  <a:srgbClr val="002F66"/>
                </a:solidFill>
              </a:rPr>
              <a:t>Set the table, does each person have a knife, fork, spoon, plate and cup?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dirty="0">
                <a:solidFill>
                  <a:srgbClr val="002F66"/>
                </a:solidFill>
              </a:rPr>
              <a:t>Follow basic recipes, how many cups of flour do we need?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dirty="0">
                <a:solidFill>
                  <a:srgbClr val="002F66"/>
                </a:solidFill>
              </a:rPr>
              <a:t>Use the terms ‘more than’, ‘fewer than’ and ‘same as’ when comparing different amounts of ingredients and food.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800" dirty="0"/>
              <a:t>Is the jug full/half full/empty? How many cups can you fill? Do we have enough for everyone?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5D1BBD-1C0E-CB39-C873-EFD85DB12FDB}"/>
              </a:ext>
            </a:extLst>
          </p:cNvPr>
          <p:cNvSpPr txBox="1"/>
          <p:nvPr/>
        </p:nvSpPr>
        <p:spPr>
          <a:xfrm>
            <a:off x="-15307" y="1607894"/>
            <a:ext cx="452314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Preparing and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eating food and drink</a:t>
            </a:r>
          </a:p>
        </p:txBody>
      </p:sp>
      <p:pic>
        <p:nvPicPr>
          <p:cNvPr id="7" name="Picture 6" descr="A couple images of hands making a sandwich&#10;&#10;AI-generated content may be incorrect.">
            <a:extLst>
              <a:ext uri="{FF2B5EF4-FFF2-40B4-BE49-F238E27FC236}">
                <a16:creationId xmlns:a16="http://schemas.microsoft.com/office/drawing/2014/main" id="{D88D237A-7CAA-13DE-8FFF-7E91F6A827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2" t="14565" r="26375" b="22343"/>
          <a:stretch/>
        </p:blipFill>
        <p:spPr>
          <a:xfrm>
            <a:off x="969639" y="3189315"/>
            <a:ext cx="2592288" cy="26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18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6ECF9-E2CC-0DB5-26E6-D095C8E52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4A62DCD-AEDD-6B8B-488D-CB8A2F34140D}"/>
              </a:ext>
            </a:extLst>
          </p:cNvPr>
          <p:cNvSpPr/>
          <p:nvPr/>
        </p:nvSpPr>
        <p:spPr>
          <a:xfrm>
            <a:off x="0" y="0"/>
            <a:ext cx="453156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8D5A7A-3E32-2953-AE53-29FB902854A1}"/>
              </a:ext>
            </a:extLst>
          </p:cNvPr>
          <p:cNvSpPr/>
          <p:nvPr/>
        </p:nvSpPr>
        <p:spPr>
          <a:xfrm>
            <a:off x="74636" y="11420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7F7403-3466-D2DD-1C6A-FA2892E65337}"/>
              </a:ext>
            </a:extLst>
          </p:cNvPr>
          <p:cNvSpPr txBox="1"/>
          <p:nvPr/>
        </p:nvSpPr>
        <p:spPr>
          <a:xfrm>
            <a:off x="4531566" y="1016732"/>
            <a:ext cx="76688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How many of each item do we need to buy?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endParaRPr lang="en-GB" sz="2800" dirty="0"/>
          </a:p>
          <a:p>
            <a:pPr marL="45720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Which item weighs the most/least?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Sort and categorise the shopping into different bags.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How can we fit the bags in the car? Why should we put the heaviest on the bottom?</a:t>
            </a:r>
          </a:p>
          <a:p>
            <a:pPr lvl="0" algn="ctr"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Encourage children to spot numerals when walking around the shops.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192958-37D9-D4A9-E239-2B9325DF09DE}"/>
              </a:ext>
            </a:extLst>
          </p:cNvPr>
          <p:cNvSpPr txBox="1"/>
          <p:nvPr/>
        </p:nvSpPr>
        <p:spPr>
          <a:xfrm>
            <a:off x="-15307" y="1884893"/>
            <a:ext cx="45231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FFFFFF"/>
                </a:solidFill>
              </a:rPr>
              <a:t>Going to the shop</a:t>
            </a:r>
            <a:endParaRPr kumimoji="0" lang="en-GB" sz="3600" b="1" i="0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A69AB6-6AAE-D4B4-92BE-746BC273839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C7B7D9"/>
              </a:clrFrom>
              <a:clrTo>
                <a:srgbClr val="C7B7D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" r="152"/>
          <a:stretch/>
        </p:blipFill>
        <p:spPr>
          <a:xfrm>
            <a:off x="969639" y="2924782"/>
            <a:ext cx="2592288" cy="26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58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89D2E6-C32E-6482-A5B6-BF56E95D6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FC574E7-B654-F1F1-AFEA-D2F0C65BC173}"/>
              </a:ext>
            </a:extLst>
          </p:cNvPr>
          <p:cNvSpPr/>
          <p:nvPr/>
        </p:nvSpPr>
        <p:spPr>
          <a:xfrm>
            <a:off x="0" y="0"/>
            <a:ext cx="453156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5A095F-3CBD-A43C-8F24-569BA75D23B1}"/>
              </a:ext>
            </a:extLst>
          </p:cNvPr>
          <p:cNvSpPr/>
          <p:nvPr/>
        </p:nvSpPr>
        <p:spPr>
          <a:xfrm>
            <a:off x="74636" y="11420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2C13D4-B05D-BA01-D11F-15B5BFC97FBE}"/>
              </a:ext>
            </a:extLst>
          </p:cNvPr>
          <p:cNvSpPr txBox="1"/>
          <p:nvPr/>
        </p:nvSpPr>
        <p:spPr>
          <a:xfrm>
            <a:off x="4531566" y="1016732"/>
            <a:ext cx="76688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Talk about key events that are happening during the day, week and month.</a:t>
            </a:r>
          </a:p>
          <a:p>
            <a:pPr lvl="0" algn="ctr"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Count down how many days/sleeps until a key event, such as a birthday. </a:t>
            </a:r>
          </a:p>
          <a:p>
            <a:pPr lvl="0" algn="ctr"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Notice and talk about the changes that occur during the different seasons. </a:t>
            </a:r>
          </a:p>
          <a:p>
            <a:pPr lvl="0" algn="ctr"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While getting dressed, talk about the order in which we put on our clothes.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BDA9E7-AE3D-55A5-D188-B28C9355566C}"/>
              </a:ext>
            </a:extLst>
          </p:cNvPr>
          <p:cNvSpPr txBox="1"/>
          <p:nvPr/>
        </p:nvSpPr>
        <p:spPr>
          <a:xfrm>
            <a:off x="-15307" y="1884893"/>
            <a:ext cx="45231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Daily routines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1262D7-0226-4F09-3B9D-5AFA4771B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7" r="-130"/>
          <a:stretch/>
        </p:blipFill>
        <p:spPr>
          <a:xfrm>
            <a:off x="541371" y="2924782"/>
            <a:ext cx="3456383" cy="2628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03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26827-A4FD-47D0-7C88-1BA011AD7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FF9B8A2-2C51-7CA6-D314-85D5733C2B99}"/>
              </a:ext>
            </a:extLst>
          </p:cNvPr>
          <p:cNvSpPr/>
          <p:nvPr/>
        </p:nvSpPr>
        <p:spPr>
          <a:xfrm>
            <a:off x="0" y="0"/>
            <a:ext cx="453156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C1798B-034F-918B-6200-1CB7FEE8258A}"/>
              </a:ext>
            </a:extLst>
          </p:cNvPr>
          <p:cNvSpPr/>
          <p:nvPr/>
        </p:nvSpPr>
        <p:spPr>
          <a:xfrm>
            <a:off x="74636" y="11420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D5D704-07BD-3002-0B2A-1758FA727822}"/>
              </a:ext>
            </a:extLst>
          </p:cNvPr>
          <p:cNvSpPr txBox="1"/>
          <p:nvPr/>
        </p:nvSpPr>
        <p:spPr>
          <a:xfrm>
            <a:off x="4531566" y="1016732"/>
            <a:ext cx="76688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Count the steps as children go upstairs.</a:t>
            </a:r>
          </a:p>
          <a:p>
            <a:pPr lvl="0" algn="ctr"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Measure the bubble bath into the water – how many spoons/squeezes do we need?</a:t>
            </a:r>
          </a:p>
          <a:p>
            <a:pPr lvl="0" algn="ctr"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Find matching pyjamas – choose the correct top and bottoms to make a set.</a:t>
            </a:r>
          </a:p>
          <a:p>
            <a:pPr lvl="0" algn="ctr"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Talk through the order of brushing our teeth – wet toothbrush, add toothpaste etc.</a:t>
            </a:r>
          </a:p>
          <a:p>
            <a:pPr lvl="0" algn="ctr"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Time how long it takes to brush our teeth.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020450-BCF0-27AF-068B-CD68F48A1604}"/>
              </a:ext>
            </a:extLst>
          </p:cNvPr>
          <p:cNvSpPr txBox="1"/>
          <p:nvPr/>
        </p:nvSpPr>
        <p:spPr>
          <a:xfrm>
            <a:off x="-15307" y="1884893"/>
            <a:ext cx="45231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FFFFFF"/>
                </a:solidFill>
              </a:rPr>
              <a:t>Bedtime routine</a:t>
            </a:r>
            <a:endParaRPr kumimoji="0" lang="en-GB" sz="3600" b="1" i="0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E3F638-80F6-5865-AB5F-19629DBEE1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20" y="3104964"/>
            <a:ext cx="3160326" cy="15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3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D840F-C53B-0D27-9087-603B0C98C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09AE03F-991B-3F2B-CF9A-60EA68256C19}"/>
              </a:ext>
            </a:extLst>
          </p:cNvPr>
          <p:cNvSpPr/>
          <p:nvPr/>
        </p:nvSpPr>
        <p:spPr>
          <a:xfrm>
            <a:off x="0" y="0"/>
            <a:ext cx="453156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89B36C5-5325-3E0B-6994-F062B8B65895}"/>
              </a:ext>
            </a:extLst>
          </p:cNvPr>
          <p:cNvSpPr/>
          <p:nvPr/>
        </p:nvSpPr>
        <p:spPr>
          <a:xfrm>
            <a:off x="74636" y="1142095"/>
            <a:ext cx="5967533" cy="4590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iotif" panose="00000500000000000000" pitchFamily="2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1FEDA2-4B51-E18F-284A-9FB6900C2CBF}"/>
              </a:ext>
            </a:extLst>
          </p:cNvPr>
          <p:cNvSpPr txBox="1"/>
          <p:nvPr/>
        </p:nvSpPr>
        <p:spPr>
          <a:xfrm>
            <a:off x="4531566" y="1016732"/>
            <a:ext cx="76688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Look for and talk about different shapes and patterns in the natural environment. </a:t>
            </a:r>
          </a:p>
          <a:p>
            <a:pPr lvl="0" algn="ctr"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002F66"/>
                </a:solidFill>
              </a:rPr>
              <a:t>Subitise or count the flowers and plants children can see.</a:t>
            </a:r>
          </a:p>
          <a:p>
            <a:pPr lvl="0" algn="ctr">
              <a:defRPr/>
            </a:pPr>
            <a:endParaRPr lang="en-GB" sz="2800" dirty="0">
              <a:solidFill>
                <a:srgbClr val="002F66"/>
              </a:solidFill>
            </a:endParaRP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Count the times you go down the slide or turn on the roundabout.</a:t>
            </a:r>
          </a:p>
          <a:p>
            <a:pPr lvl="0" algn="ctr">
              <a:defRPr/>
            </a:pPr>
            <a:endParaRPr lang="en-GB" sz="2800" dirty="0"/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Who is swinging the highest on the swing?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555025-4FA5-5573-8EA2-1DB4DA8878D2}"/>
              </a:ext>
            </a:extLst>
          </p:cNvPr>
          <p:cNvSpPr txBox="1"/>
          <p:nvPr/>
        </p:nvSpPr>
        <p:spPr>
          <a:xfrm>
            <a:off x="-15307" y="1884893"/>
            <a:ext cx="452314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At the park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592391-E3B4-9CDC-D885-D7C4D1C803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"/>
          <a:stretch/>
        </p:blipFill>
        <p:spPr>
          <a:xfrm>
            <a:off x="950201" y="2780928"/>
            <a:ext cx="2592132" cy="263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77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CC5C5-BE9E-5970-F5D0-CEF44EA3A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2C0DDD-80B1-AAC6-2B3C-55E34224007E}"/>
              </a:ext>
            </a:extLst>
          </p:cNvPr>
          <p:cNvSpPr txBox="1"/>
          <p:nvPr/>
        </p:nvSpPr>
        <p:spPr>
          <a:xfrm>
            <a:off x="1627003" y="2168860"/>
            <a:ext cx="89379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White Rose and EEF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Reception Maths Jigsaw Trial</a:t>
            </a:r>
          </a:p>
        </p:txBody>
      </p:sp>
    </p:spTree>
    <p:extLst>
      <p:ext uri="{BB962C8B-B14F-4D97-AF65-F5344CB8AC3E}">
        <p14:creationId xmlns:p14="http://schemas.microsoft.com/office/powerpoint/2010/main" val="2506746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5DAD3E-D5DB-BC0E-0075-C43E26332028}"/>
              </a:ext>
            </a:extLst>
          </p:cNvPr>
          <p:cNvSpPr/>
          <p:nvPr/>
        </p:nvSpPr>
        <p:spPr>
          <a:xfrm>
            <a:off x="0" y="4881354"/>
            <a:ext cx="12182635" cy="1988840"/>
          </a:xfrm>
          <a:prstGeom prst="rect">
            <a:avLst/>
          </a:prstGeom>
          <a:solidFill>
            <a:srgbClr val="002E6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125CC0-F626-AA70-C451-1B69C0C2F4D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002E63"/>
              </a:clrFrom>
              <a:clrTo>
                <a:srgbClr val="002E6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67469" y="4930836"/>
            <a:ext cx="5663951" cy="19732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BD5634-6B06-B590-C6BC-9821877960A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002E63"/>
              </a:clrFrom>
              <a:clrTo>
                <a:srgbClr val="002E6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03912" y="5229200"/>
            <a:ext cx="6805005" cy="1037566"/>
          </a:xfrm>
          <a:prstGeom prst="rect">
            <a:avLst/>
          </a:prstGeom>
        </p:spPr>
      </p:pic>
      <p:pic>
        <p:nvPicPr>
          <p:cNvPr id="3" name="Picture 2" descr="A diagram of a circle with text&#10;&#10;AI-generated content may be incorrect.">
            <a:extLst>
              <a:ext uri="{FF2B5EF4-FFF2-40B4-BE49-F238E27FC236}">
                <a16:creationId xmlns:a16="http://schemas.microsoft.com/office/drawing/2014/main" id="{60A79EE2-487D-0754-B420-C5A52E2461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528047" cy="48960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1837C6-45F7-BB94-3C8E-238ABCBF31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5251" y="1124744"/>
            <a:ext cx="5464705" cy="327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1683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99232-398A-26B4-B1DB-CD2D4802CB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DE1C7D-472C-DDF0-A1E3-A396D8C136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36"/>
          <a:stretch/>
        </p:blipFill>
        <p:spPr>
          <a:xfrm rot="569055">
            <a:off x="7949552" y="1519285"/>
            <a:ext cx="3407973" cy="4426305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BB14A2F-94B5-EE09-96D5-EECF2F038B31}"/>
              </a:ext>
            </a:extLst>
          </p:cNvPr>
          <p:cNvSpPr txBox="1"/>
          <p:nvPr/>
        </p:nvSpPr>
        <p:spPr>
          <a:xfrm>
            <a:off x="293064" y="2060848"/>
            <a:ext cx="720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dirty="0"/>
              <a:t>School will be giving out copies of the ‘Parents and carers privacy notice’.</a:t>
            </a:r>
          </a:p>
          <a:p>
            <a:pPr lvl="0" algn="ctr">
              <a:defRPr/>
            </a:pPr>
            <a:endParaRPr lang="en-GB" sz="2800" dirty="0"/>
          </a:p>
          <a:p>
            <a:pPr lvl="0" algn="ctr">
              <a:defRPr/>
            </a:pPr>
            <a:r>
              <a:rPr lang="en-GB" sz="2800" dirty="0"/>
              <a:t>This gives you all the information about the trial and how your child’s data will be used.</a:t>
            </a:r>
          </a:p>
        </p:txBody>
      </p:sp>
    </p:spTree>
    <p:extLst>
      <p:ext uri="{BB962C8B-B14F-4D97-AF65-F5344CB8AC3E}">
        <p14:creationId xmlns:p14="http://schemas.microsoft.com/office/powerpoint/2010/main" val="128876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10D5A-DDC1-C725-DB00-ACE07D9A4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9B3FE5-7EF0-9B95-80DA-99646E4C47E3}"/>
              </a:ext>
            </a:extLst>
          </p:cNvPr>
          <p:cNvSpPr txBox="1"/>
          <p:nvPr/>
        </p:nvSpPr>
        <p:spPr>
          <a:xfrm>
            <a:off x="1627003" y="2600908"/>
            <a:ext cx="8937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0" normalizeH="0" baseline="0" noProof="0" dirty="0">
                <a:ln>
                  <a:noFill/>
                </a:ln>
                <a:solidFill>
                  <a:srgbClr val="002F6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1353165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Custom Design">
  <a:themeElements>
    <a:clrScheme name="WRE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0_Custom Design">
  <a:themeElements>
    <a:clrScheme name="WRE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8_Office Theme">
  <a:themeElements>
    <a:clrScheme name="WRE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Custom Design">
  <a:themeElements>
    <a:clrScheme name="WRE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Custom Design">
  <a:themeElements>
    <a:clrScheme name="Custom 2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Custom Design">
  <a:themeElements>
    <a:clrScheme name="WRE">
      <a:dk1>
        <a:srgbClr val="002F66"/>
      </a:dk1>
      <a:lt1>
        <a:srgbClr val="FFFFFF"/>
      </a:lt1>
      <a:dk2>
        <a:srgbClr val="002E67"/>
      </a:dk2>
      <a:lt2>
        <a:srgbClr val="F6F8F8"/>
      </a:lt2>
      <a:accent1>
        <a:srgbClr val="00ECC2"/>
      </a:accent1>
      <a:accent2>
        <a:srgbClr val="00A3AE"/>
      </a:accent2>
      <a:accent3>
        <a:srgbClr val="E3F200"/>
      </a:accent3>
      <a:accent4>
        <a:srgbClr val="FFEC13"/>
      </a:accent4>
      <a:accent5>
        <a:srgbClr val="FF8060"/>
      </a:accent5>
      <a:accent6>
        <a:srgbClr val="FF3D6B"/>
      </a:accent6>
      <a:hlink>
        <a:srgbClr val="00A3AF"/>
      </a:hlink>
      <a:folHlink>
        <a:srgbClr val="FF3D6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2399d16-054c-4e07-903d-0e080b215753">
      <Terms xmlns="http://schemas.microsoft.com/office/infopath/2007/PartnerControls"/>
    </lcf76f155ced4ddcb4097134ff3c332f>
    <TaxCatchAll xmlns="1773a752-338d-48d4-aab1-fb5d939e1fab" xsi:nil="true"/>
    <MigrationWizIdPermissions xmlns="f2399d16-054c-4e07-903d-0e080b215753" xsi:nil="true"/>
    <lcf76f155ced4ddcb4097134ff3c332f0 xmlns="f2399d16-054c-4e07-903d-0e080b215753" xsi:nil="true"/>
    <MigrationWizId xmlns="f2399d16-054c-4e07-903d-0e080b215753" xsi:nil="true"/>
    <MigrationWizIdVersion xmlns="f2399d16-054c-4e07-903d-0e080b21575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C1937DD0E48443A644D6ECD45C7216" ma:contentTypeVersion="20" ma:contentTypeDescription="Create a new document." ma:contentTypeScope="" ma:versionID="60a776c761280de3e3bfe16a62aadae5">
  <xsd:schema xmlns:xsd="http://www.w3.org/2001/XMLSchema" xmlns:xs="http://www.w3.org/2001/XMLSchema" xmlns:p="http://schemas.microsoft.com/office/2006/metadata/properties" xmlns:ns2="f2399d16-054c-4e07-903d-0e080b215753" xmlns:ns3="1773a752-338d-48d4-aab1-fb5d939e1fab" targetNamespace="http://schemas.microsoft.com/office/2006/metadata/properties" ma:root="true" ma:fieldsID="9b5ed804e7c1c90db7c2840bcd845a46" ns2:_="" ns3:_="">
    <xsd:import namespace="f2399d16-054c-4e07-903d-0e080b215753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Version" minOccurs="0"/>
                <xsd:element ref="ns2:lcf76f155ced4ddcb4097134ff3c332f0" minOccurs="0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399d16-054c-4e07-903d-0e080b215753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lcf76f155ced4ddcb4097134ff3c332f0" ma:index="11" nillable="true" ma:displayName="Image Tags_0" ma:hidden="true" ma:internalName="lcf76f155ced4ddcb4097134ff3c332f0" ma:readOnly="false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E3C4463-AE8A-4CD3-8E04-A1DD1A33B3A4}">
  <ds:schemaRefs>
    <ds:schemaRef ds:uri="1773a752-338d-48d4-aab1-fb5d939e1fab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f2399d16-054c-4e07-903d-0e080b215753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293B970-5F58-43DF-8E4E-69E521BCA5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E9F460-FF73-46A9-AFFC-2B31E02194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2399d16-054c-4e07-903d-0e080b215753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92607</TotalTime>
  <Words>708</Words>
  <Application>Microsoft Office PowerPoint</Application>
  <PresentationFormat>Widescreen</PresentationFormat>
  <Paragraphs>190</Paragraphs>
  <Slides>28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28</vt:i4>
      </vt:variant>
    </vt:vector>
  </HeadingPairs>
  <TitlesOfParts>
    <vt:vector size="40" baseType="lpstr">
      <vt:lpstr>Arial</vt:lpstr>
      <vt:lpstr>Biotif</vt:lpstr>
      <vt:lpstr>Biotif Bold</vt:lpstr>
      <vt:lpstr>Calibri</vt:lpstr>
      <vt:lpstr>Gill Sans MT</vt:lpstr>
      <vt:lpstr>1_Office Theme</vt:lpstr>
      <vt:lpstr>4_Custom Design</vt:lpstr>
      <vt:lpstr>10_Custom Design</vt:lpstr>
      <vt:lpstr>8_Office Theme</vt:lpstr>
      <vt:lpstr>1_Custom Design</vt:lpstr>
      <vt:lpstr>2_Custom Design</vt:lpstr>
      <vt:lpstr>3_Custom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Kat Ellis</cp:lastModifiedBy>
  <cp:revision>332</cp:revision>
  <cp:lastPrinted>2020-11-13T14:19:14Z</cp:lastPrinted>
  <dcterms:created xsi:type="dcterms:W3CDTF">2018-07-15T13:38:45Z</dcterms:created>
  <dcterms:modified xsi:type="dcterms:W3CDTF">2025-05-21T12:54:53Z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0x010100A3C1937DD0E48443A644D6ECD45C7216</vt:lpwstr>
  </property>
  <property fmtid="{D5CDD505-2E9C-101B-9397-08002B2CF9AE}" pid="3" name="MediaServiceImageTags">
    <vt:lpwstr/>
  </property>
</Properties>
</file>